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7" r:id="rId1"/>
  </p:sldMasterIdLst>
  <p:sldIdLst>
    <p:sldId id="256" r:id="rId2"/>
    <p:sldId id="258" r:id="rId3"/>
    <p:sldId id="263" r:id="rId4"/>
    <p:sldId id="259" r:id="rId5"/>
    <p:sldId id="264" r:id="rId6"/>
    <p:sldId id="260" r:id="rId7"/>
    <p:sldId id="266" r:id="rId8"/>
    <p:sldId id="272" r:id="rId9"/>
    <p:sldId id="276" r:id="rId10"/>
    <p:sldId id="270" r:id="rId11"/>
    <p:sldId id="275" r:id="rId12"/>
    <p:sldId id="271" r:id="rId13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82C"/>
    <a:srgbClr val="CDC637"/>
    <a:srgbClr val="C6EDF6"/>
    <a:srgbClr val="7ED5EA"/>
    <a:srgbClr val="33BCDD"/>
    <a:srgbClr val="1A859E"/>
    <a:srgbClr val="1B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6" y="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39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78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1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209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733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190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98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1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77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8705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5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91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456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185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9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5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39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07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23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  <p:sldLayoutId id="2147484789" r:id="rId12"/>
    <p:sldLayoutId id="2147484790" r:id="rId13"/>
    <p:sldLayoutId id="2147484791" r:id="rId14"/>
    <p:sldLayoutId id="2147484792" r:id="rId15"/>
    <p:sldLayoutId id="2147484793" r:id="rId16"/>
    <p:sldLayoutId id="2147484794" r:id="rId17"/>
    <p:sldLayoutId id="2147484795" r:id="rId18"/>
    <p:sldLayoutId id="2147484796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428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32459" y="341376"/>
            <a:ext cx="4789932" cy="171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68038" y="2930647"/>
            <a:ext cx="8709361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75" dirty="0">
                <a:solidFill>
                  <a:srgbClr val="FFC000"/>
                </a:solidFill>
                <a:latin typeface="Trebuchet MS"/>
                <a:cs typeface="Trebuchet MS"/>
              </a:rPr>
              <a:t>Краевая</a:t>
            </a:r>
            <a:r>
              <a:rPr sz="3800" b="1" spc="-12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lang="ru-RU" sz="3800" b="1" spc="-125" dirty="0" smtClean="0">
                <a:solidFill>
                  <a:srgbClr val="FFC000"/>
                </a:solidFill>
                <a:latin typeface="Trebuchet MS"/>
                <a:cs typeface="Trebuchet MS"/>
              </a:rPr>
              <a:t>государственная </a:t>
            </a:r>
            <a:r>
              <a:rPr sz="3800" b="1" spc="105" dirty="0" smtClean="0">
                <a:solidFill>
                  <a:srgbClr val="FFC000"/>
                </a:solidFill>
                <a:latin typeface="Trebuchet MS"/>
                <a:cs typeface="Trebuchet MS"/>
              </a:rPr>
              <a:t>программа</a:t>
            </a:r>
            <a:endParaRPr sz="3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3800" b="1" spc="190" dirty="0">
                <a:solidFill>
                  <a:srgbClr val="FFC000"/>
                </a:solidFill>
                <a:latin typeface="Trebuchet MS"/>
                <a:cs typeface="Trebuchet MS"/>
              </a:rPr>
              <a:t>«НАКОПИТЕЛЬНАЯ</a:t>
            </a:r>
            <a:r>
              <a:rPr sz="3800" b="1" spc="-19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800" b="1" spc="145" dirty="0">
                <a:solidFill>
                  <a:srgbClr val="FFC000"/>
                </a:solidFill>
                <a:latin typeface="Trebuchet MS"/>
                <a:cs typeface="Trebuchet MS"/>
              </a:rPr>
              <a:t>ИПОТЕКА»</a:t>
            </a:r>
            <a:endParaRPr sz="3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60531"/>
            <a:ext cx="12188952" cy="219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61020" y="506260"/>
            <a:ext cx="1034097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75" y="1623594"/>
            <a:ext cx="9168587" cy="5131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ts val="3030"/>
              </a:lnSpc>
              <a:spcBef>
                <a:spcPts val="100"/>
              </a:spcBef>
              <a:tabLst>
                <a:tab pos="3949700" algn="l"/>
              </a:tabLst>
            </a:pPr>
            <a:r>
              <a:rPr sz="2600" b="1" dirty="0" smtClean="0">
                <a:latin typeface="Arial"/>
                <a:cs typeface="Arial"/>
              </a:rPr>
              <a:t>более	более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ts val="5590"/>
              </a:lnSpc>
              <a:tabLst>
                <a:tab pos="3949700" algn="l"/>
              </a:tabLst>
            </a:pPr>
            <a:r>
              <a:rPr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2</a:t>
            </a:r>
            <a:r>
              <a:rPr lang="ru-RU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300</a:t>
            </a:r>
            <a:r>
              <a:rPr sz="4800" b="1" spc="2790" dirty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	</a:t>
            </a:r>
            <a:r>
              <a:rPr sz="40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4</a:t>
            </a:r>
            <a:r>
              <a:rPr lang="ru-RU" sz="40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40</a:t>
            </a:r>
            <a:r>
              <a:rPr sz="4000" b="1" spc="9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lang="ru-RU" sz="4000" b="1" spc="45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млн</a:t>
            </a:r>
            <a:r>
              <a:rPr sz="4000" b="1" spc="45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.</a:t>
            </a:r>
            <a:endParaRPr sz="4000" b="1" dirty="0">
              <a:latin typeface="Arial Black" panose="020B0A04020102020204" pitchFamily="34" charset="0"/>
              <a:cs typeface="Arial"/>
            </a:endParaRPr>
          </a:p>
          <a:p>
            <a:pPr marL="53975">
              <a:lnSpc>
                <a:spcPts val="3040"/>
              </a:lnSpc>
              <a:tabLst>
                <a:tab pos="3949700" algn="l"/>
              </a:tabLst>
            </a:pPr>
            <a:r>
              <a:rPr sz="3900" b="1" spc="67" baseline="2136" dirty="0">
                <a:latin typeface="Arial"/>
                <a:cs typeface="Arial"/>
              </a:rPr>
              <a:t>человек	</a:t>
            </a:r>
            <a:r>
              <a:rPr sz="2600" b="1" spc="10" dirty="0">
                <a:latin typeface="Arial"/>
                <a:cs typeface="Arial"/>
              </a:rPr>
              <a:t>рублей</a:t>
            </a:r>
            <a:endParaRPr sz="2600" dirty="0">
              <a:latin typeface="Arial"/>
              <a:cs typeface="Arial"/>
            </a:endParaRPr>
          </a:p>
          <a:p>
            <a:pPr marL="53975" marR="1586230">
              <a:lnSpc>
                <a:spcPts val="2100"/>
              </a:lnSpc>
              <a:spcBef>
                <a:spcPts val="1080"/>
              </a:spcBef>
              <a:tabLst>
                <a:tab pos="3993515" algn="l"/>
              </a:tabLst>
            </a:pPr>
            <a:r>
              <a:rPr sz="1900" spc="-15" dirty="0">
                <a:latin typeface="Noto Sans"/>
                <a:cs typeface="Noto Sans"/>
              </a:rPr>
              <a:t>улучшили</a:t>
            </a:r>
            <a:r>
              <a:rPr sz="1900" spc="10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свои</a:t>
            </a:r>
            <a:r>
              <a:rPr sz="1900" spc="10" dirty="0">
                <a:latin typeface="Noto Sans"/>
                <a:cs typeface="Noto Sans"/>
              </a:rPr>
              <a:t> </a:t>
            </a:r>
            <a:r>
              <a:rPr sz="1900" spc="-20" dirty="0" smtClean="0">
                <a:latin typeface="Noto Sans"/>
                <a:cs typeface="Noto Sans"/>
              </a:rPr>
              <a:t>жилищные	</a:t>
            </a:r>
            <a:r>
              <a:rPr sz="1900" spc="-15" dirty="0" smtClean="0">
                <a:latin typeface="Noto Sans"/>
                <a:cs typeface="Noto Sans"/>
              </a:rPr>
              <a:t>было </a:t>
            </a:r>
            <a:r>
              <a:rPr sz="1900" spc="-15" dirty="0">
                <a:latin typeface="Noto Sans"/>
                <a:cs typeface="Noto Sans"/>
              </a:rPr>
              <a:t>перечислено </a:t>
            </a:r>
            <a:r>
              <a:rPr sz="1900" spc="-10" dirty="0">
                <a:latin typeface="Noto Sans"/>
                <a:cs typeface="Noto Sans"/>
              </a:rPr>
              <a:t>на </a:t>
            </a:r>
            <a:r>
              <a:rPr sz="1900" spc="-15" dirty="0">
                <a:latin typeface="Noto Sans"/>
                <a:cs typeface="Noto Sans"/>
              </a:rPr>
              <a:t>счета  условия</a:t>
            </a:r>
            <a:r>
              <a:rPr sz="1900" spc="10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благодаря</a:t>
            </a:r>
            <a:r>
              <a:rPr sz="1900" spc="5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участию	участников </a:t>
            </a:r>
            <a:r>
              <a:rPr sz="1900" spc="-10" dirty="0">
                <a:latin typeface="Noto Sans"/>
                <a:cs typeface="Noto Sans"/>
              </a:rPr>
              <a:t>с</a:t>
            </a:r>
            <a:r>
              <a:rPr sz="1900" spc="5" dirty="0">
                <a:latin typeface="Noto Sans"/>
                <a:cs typeface="Noto Sans"/>
              </a:rPr>
              <a:t> </a:t>
            </a:r>
            <a:r>
              <a:rPr sz="1900" spc="-10" dirty="0">
                <a:latin typeface="Noto Sans"/>
                <a:cs typeface="Noto Sans"/>
              </a:rPr>
              <a:t>начала</a:t>
            </a:r>
            <a:endParaRPr sz="1900" dirty="0">
              <a:latin typeface="Noto Sans"/>
              <a:cs typeface="Noto Sans"/>
            </a:endParaRPr>
          </a:p>
          <a:p>
            <a:pPr marL="53975">
              <a:lnSpc>
                <a:spcPts val="2060"/>
              </a:lnSpc>
              <a:tabLst>
                <a:tab pos="3993515" algn="l"/>
              </a:tabLst>
            </a:pPr>
            <a:r>
              <a:rPr sz="1900" spc="-15" dirty="0">
                <a:latin typeface="Noto Sans"/>
                <a:cs typeface="Noto Sans"/>
              </a:rPr>
              <a:t>в</a:t>
            </a:r>
            <a:r>
              <a:rPr sz="1900" dirty="0">
                <a:latin typeface="Noto Sans"/>
                <a:cs typeface="Noto Sans"/>
              </a:rPr>
              <a:t> </a:t>
            </a:r>
            <a:r>
              <a:rPr sz="1900" spc="-15" dirty="0">
                <a:latin typeface="Noto Sans"/>
                <a:cs typeface="Noto Sans"/>
              </a:rPr>
              <a:t>программе	реализации</a:t>
            </a:r>
            <a:r>
              <a:rPr sz="1900" dirty="0">
                <a:latin typeface="Noto Sans"/>
                <a:cs typeface="Noto Sans"/>
              </a:rPr>
              <a:t> </a:t>
            </a:r>
            <a:r>
              <a:rPr sz="1900" spc="-20" dirty="0">
                <a:latin typeface="Noto Sans"/>
                <a:cs typeface="Noto Sans"/>
              </a:rPr>
              <a:t>программы</a:t>
            </a:r>
            <a:endParaRPr sz="1900" dirty="0">
              <a:latin typeface="Noto Sans"/>
              <a:cs typeface="Noto Sans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17780" marR="5080">
              <a:lnSpc>
                <a:spcPct val="106100"/>
              </a:lnSpc>
              <a:spcBef>
                <a:spcPts val="1935"/>
              </a:spcBef>
            </a:pPr>
            <a:r>
              <a:rPr lang="ru-RU" sz="2200" b="1" spc="10" dirty="0" smtClean="0">
                <a:latin typeface="Arial"/>
                <a:cs typeface="Arial"/>
              </a:rPr>
              <a:t>Администрация </a:t>
            </a:r>
            <a:r>
              <a:rPr lang="ru-RU" sz="2200" b="1" spc="5" dirty="0">
                <a:latin typeface="Arial"/>
                <a:cs typeface="Arial"/>
              </a:rPr>
              <a:t>Краснодарского </a:t>
            </a:r>
            <a:r>
              <a:rPr lang="ru-RU" sz="2200" b="1" spc="40" dirty="0">
                <a:latin typeface="Arial"/>
                <a:cs typeface="Arial"/>
              </a:rPr>
              <a:t>края совместно </a:t>
            </a:r>
            <a:r>
              <a:rPr lang="ru-RU" sz="2200" b="1" spc="-125" dirty="0">
                <a:latin typeface="Arial"/>
                <a:cs typeface="Arial"/>
              </a:rPr>
              <a:t>с банками- партнерами </a:t>
            </a:r>
            <a:r>
              <a:rPr lang="ru-RU" sz="2200" b="1" spc="-25" dirty="0">
                <a:latin typeface="Arial"/>
                <a:cs typeface="Arial"/>
              </a:rPr>
              <a:t>полностью  </a:t>
            </a:r>
            <a:r>
              <a:rPr lang="ru-RU" sz="2200" b="1" spc="-5" dirty="0">
                <a:latin typeface="Arial"/>
                <a:cs typeface="Arial"/>
              </a:rPr>
              <a:t>выполняет </a:t>
            </a:r>
            <a:r>
              <a:rPr lang="ru-RU" sz="2200" b="1" spc="-50" dirty="0">
                <a:latin typeface="Arial"/>
                <a:cs typeface="Arial"/>
              </a:rPr>
              <a:t>финансовые </a:t>
            </a:r>
            <a:r>
              <a:rPr lang="ru-RU" sz="2200" b="1" spc="-15" dirty="0">
                <a:latin typeface="Arial"/>
                <a:cs typeface="Arial"/>
              </a:rPr>
              <a:t>обязательства, </a:t>
            </a:r>
            <a:r>
              <a:rPr lang="ru-RU" sz="2200" b="1" spc="5" dirty="0">
                <a:latin typeface="Arial"/>
                <a:cs typeface="Arial"/>
              </a:rPr>
              <a:t>взятые </a:t>
            </a:r>
            <a:r>
              <a:rPr lang="ru-RU" sz="2200" b="1" spc="-450" dirty="0">
                <a:latin typeface="Arial"/>
                <a:cs typeface="Arial"/>
              </a:rPr>
              <a:t> </a:t>
            </a:r>
            <a:r>
              <a:rPr lang="ru-RU" sz="2200" b="1" spc="-20" dirty="0">
                <a:latin typeface="Arial"/>
                <a:cs typeface="Arial"/>
              </a:rPr>
              <a:t>на </a:t>
            </a:r>
            <a:r>
              <a:rPr lang="ru-RU" sz="2200" b="1" spc="-35" dirty="0">
                <a:latin typeface="Arial"/>
                <a:cs typeface="Arial"/>
              </a:rPr>
              <a:t>себя, </a:t>
            </a:r>
            <a:r>
              <a:rPr lang="ru-RU" sz="2200" b="1" spc="-40" dirty="0">
                <a:latin typeface="Arial"/>
                <a:cs typeface="Arial"/>
              </a:rPr>
              <a:t>в </a:t>
            </a:r>
            <a:r>
              <a:rPr lang="ru-RU" sz="2200" b="1" spc="-15" dirty="0">
                <a:latin typeface="Arial"/>
                <a:cs typeface="Arial"/>
              </a:rPr>
              <a:t>части начислений </a:t>
            </a:r>
            <a:r>
              <a:rPr lang="ru-RU" sz="2200" b="1" spc="5" dirty="0">
                <a:latin typeface="Arial"/>
                <a:cs typeface="Arial"/>
              </a:rPr>
              <a:t>и </a:t>
            </a:r>
            <a:r>
              <a:rPr lang="ru-RU" sz="2200" b="1" spc="-5" dirty="0">
                <a:latin typeface="Arial"/>
                <a:cs typeface="Arial"/>
              </a:rPr>
              <a:t>перечислений </a:t>
            </a:r>
            <a:r>
              <a:rPr lang="ru-RU" sz="2200" b="1" spc="-30" dirty="0">
                <a:latin typeface="Arial"/>
                <a:cs typeface="Arial"/>
              </a:rPr>
              <a:t>социальной </a:t>
            </a:r>
            <a:r>
              <a:rPr lang="ru-RU" sz="2200" b="1" spc="-25" dirty="0">
                <a:latin typeface="Arial"/>
                <a:cs typeface="Arial"/>
              </a:rPr>
              <a:t>выплаты  </a:t>
            </a:r>
            <a:r>
              <a:rPr lang="ru-RU" sz="2200" b="1" dirty="0">
                <a:latin typeface="Arial"/>
                <a:cs typeface="Arial"/>
              </a:rPr>
              <a:t>из</a:t>
            </a:r>
            <a:r>
              <a:rPr lang="ru-RU" sz="2200" b="1" spc="-90" dirty="0">
                <a:latin typeface="Arial"/>
                <a:cs typeface="Arial"/>
              </a:rPr>
              <a:t> </a:t>
            </a:r>
            <a:r>
              <a:rPr lang="ru-RU" sz="2200" b="1" spc="-10" dirty="0">
                <a:latin typeface="Arial"/>
                <a:cs typeface="Arial"/>
              </a:rPr>
              <a:t>средств</a:t>
            </a:r>
            <a:r>
              <a:rPr lang="ru-RU" sz="2200" b="1" spc="-85" dirty="0">
                <a:latin typeface="Arial"/>
                <a:cs typeface="Arial"/>
              </a:rPr>
              <a:t> </a:t>
            </a:r>
            <a:r>
              <a:rPr lang="ru-RU" sz="2200" b="1" spc="30" dirty="0">
                <a:latin typeface="Arial"/>
                <a:cs typeface="Arial"/>
              </a:rPr>
              <a:t>краевого</a:t>
            </a:r>
            <a:r>
              <a:rPr lang="ru-RU" sz="2200" b="1" spc="-85" dirty="0">
                <a:latin typeface="Arial"/>
                <a:cs typeface="Arial"/>
              </a:rPr>
              <a:t> </a:t>
            </a:r>
            <a:r>
              <a:rPr lang="ru-RU" sz="2200" b="1" spc="75" dirty="0">
                <a:latin typeface="Arial"/>
                <a:cs typeface="Arial"/>
              </a:rPr>
              <a:t>бюджета</a:t>
            </a:r>
            <a:r>
              <a:rPr lang="ru-RU" sz="2200" b="1" spc="-85" dirty="0">
                <a:latin typeface="Arial"/>
                <a:cs typeface="Arial"/>
              </a:rPr>
              <a:t> </a:t>
            </a:r>
            <a:r>
              <a:rPr lang="ru-RU" sz="2200" b="1" spc="-20" dirty="0">
                <a:latin typeface="Arial"/>
                <a:cs typeface="Arial"/>
              </a:rPr>
              <a:t>на</a:t>
            </a:r>
            <a:r>
              <a:rPr lang="ru-RU" sz="2200" b="1" spc="-90" dirty="0">
                <a:latin typeface="Arial"/>
                <a:cs typeface="Arial"/>
              </a:rPr>
              <a:t> </a:t>
            </a:r>
            <a:r>
              <a:rPr lang="ru-RU" sz="2200" b="1" spc="-5" dirty="0">
                <a:latin typeface="Arial"/>
                <a:cs typeface="Arial"/>
              </a:rPr>
              <a:t>счета</a:t>
            </a:r>
            <a:r>
              <a:rPr lang="ru-RU" sz="2200" b="1" spc="-85" dirty="0">
                <a:latin typeface="Arial"/>
                <a:cs typeface="Arial"/>
              </a:rPr>
              <a:t> </a:t>
            </a:r>
            <a:r>
              <a:rPr lang="ru-RU" sz="2200" b="1" spc="50" dirty="0" smtClean="0">
                <a:latin typeface="Arial"/>
                <a:cs typeface="Arial"/>
              </a:rPr>
              <a:t>граждан.</a:t>
            </a:r>
            <a:endParaRPr lang="ru-RU" sz="2200" dirty="0">
              <a:latin typeface="Arial"/>
              <a:cs typeface="Arial"/>
            </a:endParaRPr>
          </a:p>
          <a:p>
            <a:pPr marL="17780" marR="5080">
              <a:lnSpc>
                <a:spcPct val="106100"/>
              </a:lnSpc>
              <a:spcBef>
                <a:spcPts val="1935"/>
              </a:spcBef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26078" y="4140606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550"/>
                </a:move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62845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78" y="163245"/>
                </a:moveTo>
                <a:lnTo>
                  <a:pt x="320648" y="206633"/>
                </a:lnTo>
                <a:lnTo>
                  <a:pt x="304193" y="245627"/>
                </a:lnTo>
                <a:lnTo>
                  <a:pt x="278669" y="278668"/>
                </a:lnTo>
                <a:lnTo>
                  <a:pt x="245631" y="304197"/>
                </a:lnTo>
                <a:lnTo>
                  <a:pt x="206634" y="320658"/>
                </a:lnTo>
                <a:lnTo>
                  <a:pt x="163233" y="326491"/>
                </a:lnTo>
                <a:lnTo>
                  <a:pt x="119832" y="320658"/>
                </a:lnTo>
                <a:lnTo>
                  <a:pt x="80837" y="304197"/>
                </a:lnTo>
                <a:lnTo>
                  <a:pt x="47802" y="278668"/>
                </a:lnTo>
                <a:lnTo>
                  <a:pt x="22281" y="245627"/>
                </a:lnTo>
                <a:lnTo>
                  <a:pt x="5829" y="206633"/>
                </a:lnTo>
                <a:lnTo>
                  <a:pt x="0" y="163245"/>
                </a:lnTo>
                <a:lnTo>
                  <a:pt x="5829" y="119862"/>
                </a:lnTo>
                <a:lnTo>
                  <a:pt x="22281" y="80869"/>
                </a:lnTo>
                <a:lnTo>
                  <a:pt x="47802" y="47828"/>
                </a:lnTo>
                <a:lnTo>
                  <a:pt x="80837" y="22296"/>
                </a:lnTo>
                <a:lnTo>
                  <a:pt x="119832" y="5834"/>
                </a:lnTo>
                <a:lnTo>
                  <a:pt x="163233" y="0"/>
                </a:lnTo>
                <a:lnTo>
                  <a:pt x="206634" y="5834"/>
                </a:lnTo>
                <a:lnTo>
                  <a:pt x="245631" y="22296"/>
                </a:lnTo>
                <a:lnTo>
                  <a:pt x="278669" y="47828"/>
                </a:lnTo>
                <a:lnTo>
                  <a:pt x="304193" y="80869"/>
                </a:lnTo>
                <a:lnTo>
                  <a:pt x="320648" y="119862"/>
                </a:lnTo>
                <a:lnTo>
                  <a:pt x="326478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450309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91" y="163245"/>
                </a:moveTo>
                <a:lnTo>
                  <a:pt x="320661" y="206633"/>
                </a:lnTo>
                <a:lnTo>
                  <a:pt x="304206" y="245627"/>
                </a:lnTo>
                <a:lnTo>
                  <a:pt x="278682" y="278668"/>
                </a:lnTo>
                <a:lnTo>
                  <a:pt x="245644" y="304197"/>
                </a:lnTo>
                <a:lnTo>
                  <a:pt x="206647" y="320658"/>
                </a:lnTo>
                <a:lnTo>
                  <a:pt x="163245" y="326491"/>
                </a:lnTo>
                <a:lnTo>
                  <a:pt x="119844" y="320658"/>
                </a:lnTo>
                <a:lnTo>
                  <a:pt x="80847" y="304197"/>
                </a:lnTo>
                <a:lnTo>
                  <a:pt x="47809" y="278668"/>
                </a:lnTo>
                <a:lnTo>
                  <a:pt x="22285" y="245627"/>
                </a:lnTo>
                <a:lnTo>
                  <a:pt x="5830" y="206633"/>
                </a:lnTo>
                <a:lnTo>
                  <a:pt x="0" y="163245"/>
                </a:lnTo>
                <a:lnTo>
                  <a:pt x="5830" y="119862"/>
                </a:lnTo>
                <a:lnTo>
                  <a:pt x="22285" y="80869"/>
                </a:lnTo>
                <a:lnTo>
                  <a:pt x="47809" y="47828"/>
                </a:lnTo>
                <a:lnTo>
                  <a:pt x="80847" y="22296"/>
                </a:lnTo>
                <a:lnTo>
                  <a:pt x="119844" y="5834"/>
                </a:lnTo>
                <a:lnTo>
                  <a:pt x="163245" y="0"/>
                </a:lnTo>
                <a:lnTo>
                  <a:pt x="206647" y="5834"/>
                </a:lnTo>
                <a:lnTo>
                  <a:pt x="245644" y="22296"/>
                </a:lnTo>
                <a:lnTo>
                  <a:pt x="278682" y="47828"/>
                </a:lnTo>
                <a:lnTo>
                  <a:pt x="304206" y="80869"/>
                </a:lnTo>
                <a:lnTo>
                  <a:pt x="320661" y="119862"/>
                </a:lnTo>
                <a:lnTo>
                  <a:pt x="326491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532251" y="3487661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587654" y="587654"/>
                </a:moveTo>
                <a:lnTo>
                  <a:pt x="587654" y="146913"/>
                </a:lnTo>
                <a:lnTo>
                  <a:pt x="580155" y="100525"/>
                </a:lnTo>
                <a:lnTo>
                  <a:pt x="559280" y="60202"/>
                </a:lnTo>
                <a:lnTo>
                  <a:pt x="527465" y="28381"/>
                </a:lnTo>
                <a:lnTo>
                  <a:pt x="487145" y="7501"/>
                </a:lnTo>
                <a:lnTo>
                  <a:pt x="440753" y="0"/>
                </a:lnTo>
                <a:lnTo>
                  <a:pt x="411353" y="0"/>
                </a:lnTo>
                <a:lnTo>
                  <a:pt x="176288" y="0"/>
                </a:lnTo>
                <a:lnTo>
                  <a:pt x="146913" y="0"/>
                </a:lnTo>
                <a:lnTo>
                  <a:pt x="100515" y="7501"/>
                </a:lnTo>
                <a:lnTo>
                  <a:pt x="60191" y="28381"/>
                </a:lnTo>
                <a:lnTo>
                  <a:pt x="28374" y="60202"/>
                </a:lnTo>
                <a:lnTo>
                  <a:pt x="7499" y="100525"/>
                </a:lnTo>
                <a:lnTo>
                  <a:pt x="0" y="146913"/>
                </a:lnTo>
                <a:lnTo>
                  <a:pt x="0" y="587654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956679" y="4042670"/>
            <a:ext cx="195872" cy="13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499606" y="4042670"/>
            <a:ext cx="195884" cy="130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613555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94" y="0"/>
                </a:moveTo>
                <a:lnTo>
                  <a:pt x="0" y="0"/>
                </a:lnTo>
                <a:lnTo>
                  <a:pt x="0" y="359130"/>
                </a:lnTo>
                <a:lnTo>
                  <a:pt x="5133" y="384543"/>
                </a:lnTo>
                <a:lnTo>
                  <a:pt x="19129" y="405296"/>
                </a:lnTo>
                <a:lnTo>
                  <a:pt x="39883" y="419289"/>
                </a:lnTo>
                <a:lnTo>
                  <a:pt x="65290" y="424421"/>
                </a:lnTo>
                <a:lnTo>
                  <a:pt x="90710" y="419289"/>
                </a:lnTo>
                <a:lnTo>
                  <a:pt x="111467" y="405296"/>
                </a:lnTo>
                <a:lnTo>
                  <a:pt x="125462" y="384543"/>
                </a:lnTo>
                <a:lnTo>
                  <a:pt x="130594" y="359130"/>
                </a:lnTo>
                <a:lnTo>
                  <a:pt x="130594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82960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81" y="0"/>
                </a:moveTo>
                <a:lnTo>
                  <a:pt x="0" y="0"/>
                </a:lnTo>
                <a:lnTo>
                  <a:pt x="0" y="359130"/>
                </a:lnTo>
                <a:lnTo>
                  <a:pt x="5131" y="384543"/>
                </a:lnTo>
                <a:lnTo>
                  <a:pt x="19124" y="405296"/>
                </a:lnTo>
                <a:lnTo>
                  <a:pt x="39878" y="419289"/>
                </a:lnTo>
                <a:lnTo>
                  <a:pt x="65290" y="424421"/>
                </a:lnTo>
                <a:lnTo>
                  <a:pt x="90703" y="419289"/>
                </a:lnTo>
                <a:lnTo>
                  <a:pt x="111456" y="405296"/>
                </a:lnTo>
                <a:lnTo>
                  <a:pt x="125450" y="384543"/>
                </a:lnTo>
                <a:lnTo>
                  <a:pt x="130581" y="359130"/>
                </a:lnTo>
                <a:lnTo>
                  <a:pt x="130581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13542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0" y="456666"/>
                </a:moveTo>
                <a:lnTo>
                  <a:pt x="281089" y="456666"/>
                </a:lnTo>
                <a:lnTo>
                  <a:pt x="288563" y="455705"/>
                </a:lnTo>
                <a:lnTo>
                  <a:pt x="312039" y="419403"/>
                </a:lnTo>
                <a:lnTo>
                  <a:pt x="310515" y="411251"/>
                </a:lnTo>
                <a:lnTo>
                  <a:pt x="17420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613542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268249" y="544321"/>
                </a:moveTo>
                <a:lnTo>
                  <a:pt x="277245" y="561711"/>
                </a:lnTo>
                <a:lnTo>
                  <a:pt x="290963" y="575427"/>
                </a:lnTo>
                <a:lnTo>
                  <a:pt x="308357" y="584423"/>
                </a:lnTo>
                <a:lnTo>
                  <a:pt x="328383" y="587654"/>
                </a:lnTo>
                <a:lnTo>
                  <a:pt x="359023" y="580465"/>
                </a:lnTo>
                <a:lnTo>
                  <a:pt x="379401" y="561128"/>
                </a:lnTo>
                <a:lnTo>
                  <a:pt x="388103" y="532988"/>
                </a:lnTo>
                <a:lnTo>
                  <a:pt x="383717" y="499389"/>
                </a:lnTo>
                <a:lnTo>
                  <a:pt x="350659" y="397642"/>
                </a:lnTo>
                <a:lnTo>
                  <a:pt x="307141" y="263980"/>
                </a:lnTo>
                <a:lnTo>
                  <a:pt x="269240" y="147661"/>
                </a:lnTo>
                <a:lnTo>
                  <a:pt x="253034" y="97942"/>
                </a:lnTo>
                <a:lnTo>
                  <a:pt x="217708" y="37536"/>
                </a:lnTo>
                <a:lnTo>
                  <a:pt x="181627" y="11015"/>
                </a:lnTo>
                <a:lnTo>
                  <a:pt x="130594" y="0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301515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312027" y="456666"/>
                </a:moveTo>
                <a:lnTo>
                  <a:pt x="30950" y="456666"/>
                </a:lnTo>
                <a:lnTo>
                  <a:pt x="23476" y="455705"/>
                </a:lnTo>
                <a:lnTo>
                  <a:pt x="0" y="419403"/>
                </a:lnTo>
                <a:lnTo>
                  <a:pt x="1524" y="411251"/>
                </a:lnTo>
                <a:lnTo>
                  <a:pt x="137833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0225445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119859" y="544321"/>
                </a:moveTo>
                <a:lnTo>
                  <a:pt x="110863" y="561711"/>
                </a:lnTo>
                <a:lnTo>
                  <a:pt x="97145" y="575427"/>
                </a:lnTo>
                <a:lnTo>
                  <a:pt x="79751" y="584423"/>
                </a:lnTo>
                <a:lnTo>
                  <a:pt x="59725" y="587654"/>
                </a:lnTo>
                <a:lnTo>
                  <a:pt x="29083" y="580465"/>
                </a:lnTo>
                <a:lnTo>
                  <a:pt x="8703" y="561128"/>
                </a:lnTo>
                <a:lnTo>
                  <a:pt x="0" y="532988"/>
                </a:lnTo>
                <a:lnTo>
                  <a:pt x="4391" y="499389"/>
                </a:lnTo>
                <a:lnTo>
                  <a:pt x="37449" y="397642"/>
                </a:lnTo>
                <a:lnTo>
                  <a:pt x="80967" y="263980"/>
                </a:lnTo>
                <a:lnTo>
                  <a:pt x="118868" y="147661"/>
                </a:lnTo>
                <a:lnTo>
                  <a:pt x="135074" y="97942"/>
                </a:lnTo>
                <a:lnTo>
                  <a:pt x="170401" y="37536"/>
                </a:lnTo>
                <a:lnTo>
                  <a:pt x="206481" y="11015"/>
                </a:lnTo>
                <a:lnTo>
                  <a:pt x="257515" y="0"/>
                </a:lnTo>
                <a:lnTo>
                  <a:pt x="388096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9662833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163245" y="832523"/>
                </a:moveTo>
                <a:lnTo>
                  <a:pt x="156830" y="864296"/>
                </a:lnTo>
                <a:lnTo>
                  <a:pt x="139336" y="890241"/>
                </a:lnTo>
                <a:lnTo>
                  <a:pt x="113391" y="907732"/>
                </a:lnTo>
                <a:lnTo>
                  <a:pt x="81622" y="914145"/>
                </a:lnTo>
                <a:lnTo>
                  <a:pt x="49849" y="907732"/>
                </a:lnTo>
                <a:lnTo>
                  <a:pt x="23904" y="890241"/>
                </a:lnTo>
                <a:lnTo>
                  <a:pt x="6413" y="864296"/>
                </a:lnTo>
                <a:lnTo>
                  <a:pt x="0" y="832523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826078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0" y="832523"/>
                </a:moveTo>
                <a:lnTo>
                  <a:pt x="6413" y="864296"/>
                </a:lnTo>
                <a:lnTo>
                  <a:pt x="23904" y="890241"/>
                </a:lnTo>
                <a:lnTo>
                  <a:pt x="49849" y="907732"/>
                </a:lnTo>
                <a:lnTo>
                  <a:pt x="81622" y="914145"/>
                </a:lnTo>
                <a:lnTo>
                  <a:pt x="113391" y="907732"/>
                </a:lnTo>
                <a:lnTo>
                  <a:pt x="139336" y="890241"/>
                </a:lnTo>
                <a:lnTo>
                  <a:pt x="156830" y="864296"/>
                </a:lnTo>
                <a:lnTo>
                  <a:pt x="163245" y="832523"/>
                </a:lnTo>
                <a:lnTo>
                  <a:pt x="16324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1670309" y="1890827"/>
            <a:ext cx="518795" cy="2379980"/>
          </a:xfrm>
          <a:custGeom>
            <a:avLst/>
            <a:gdLst/>
            <a:ahLst/>
            <a:cxnLst/>
            <a:rect l="l" t="t" r="r" b="b"/>
            <a:pathLst>
              <a:path w="518795" h="2379979">
                <a:moveTo>
                  <a:pt x="518642" y="0"/>
                </a:moveTo>
                <a:lnTo>
                  <a:pt x="0" y="518642"/>
                </a:lnTo>
                <a:lnTo>
                  <a:pt x="0" y="2379801"/>
                </a:lnTo>
                <a:lnTo>
                  <a:pt x="518642" y="2379801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1889282" y="257369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30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1889282" y="3121101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1889282" y="366848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47"/>
                </a:moveTo>
                <a:lnTo>
                  <a:pt x="0" y="328447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0575531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122914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122914" y="3121101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1122914" y="366848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47"/>
                </a:moveTo>
                <a:lnTo>
                  <a:pt x="0" y="328447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47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806883" y="110807"/>
                </a:move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806883" y="110807"/>
                </a:lnTo>
                <a:close/>
              </a:path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806883" y="110807"/>
                </a:lnTo>
                <a:lnTo>
                  <a:pt x="696074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5666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696074" y="0"/>
                </a:lnTo>
                <a:close/>
              </a:path>
            </a:pathLst>
          </a:custGeom>
          <a:ln w="1567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TextBox 30"/>
          <p:cNvSpPr txBox="1"/>
          <p:nvPr/>
        </p:nvSpPr>
        <p:spPr>
          <a:xfrm>
            <a:off x="228601" y="182940"/>
            <a:ext cx="1177339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sz="3200" dirty="0" smtClean="0"/>
              <a:t>Гарантии и итоги реализации программы «Накопительная ипотека»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40789" y="1401047"/>
            <a:ext cx="32041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atin typeface="Arial"/>
                <a:cs typeface="Arial"/>
              </a:rPr>
              <a:t>более</a:t>
            </a:r>
          </a:p>
          <a:p>
            <a:r>
              <a:rPr lang="en-US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60</a:t>
            </a:r>
            <a:r>
              <a:rPr lang="ru-RU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ru-RU" sz="3900" b="1" spc="67" baseline="2136" dirty="0" smtClean="0">
                <a:latin typeface="Arial"/>
                <a:cs typeface="Arial"/>
              </a:rPr>
              <a:t>человек</a:t>
            </a:r>
          </a:p>
          <a:p>
            <a:r>
              <a:rPr lang="ru-RU" sz="1900" spc="-15" dirty="0" smtClean="0">
                <a:latin typeface="Noto Sans"/>
                <a:cs typeface="Noto Sans"/>
              </a:rPr>
              <a:t>являются </a:t>
            </a:r>
          </a:p>
          <a:p>
            <a:r>
              <a:rPr lang="ru-RU" sz="1900" spc="-15" dirty="0" smtClean="0">
                <a:latin typeface="Noto Sans"/>
                <a:cs typeface="Noto Sans"/>
              </a:rPr>
              <a:t>действующими участниками </a:t>
            </a:r>
          </a:p>
          <a:p>
            <a:r>
              <a:rPr lang="ru-RU" sz="1900" spc="-15" dirty="0" smtClean="0">
                <a:latin typeface="Noto Sans"/>
                <a:cs typeface="Noto Sans"/>
              </a:rPr>
              <a:t>программы</a:t>
            </a:r>
            <a:endParaRPr lang="ru-RU" sz="1900" spc="-15" dirty="0">
              <a:latin typeface="Noto Sans"/>
              <a:cs typeface="No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3" y="4267200"/>
            <a:ext cx="1219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«Кубанский центр государственной поддержки населения и развития финансового рынка»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(861) 255-33-50, 251-79-90, 255-41-05, 251-78-17 </a:t>
            </a: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вы, пробки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57" y="59120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60103" y="6242794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НАКОПИТЕЛЬНАЯ ИПОТЕКА</a:t>
            </a:r>
            <a:endParaRPr lang="ru-RU" dirty="0"/>
          </a:p>
        </p:txBody>
      </p:sp>
      <p:pic>
        <p:nvPicPr>
          <p:cNvPr id="7" name="Picture 3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378"/>
          <a:stretch/>
        </p:blipFill>
        <p:spPr bwMode="auto">
          <a:xfrm>
            <a:off x="2743200" y="-1"/>
            <a:ext cx="6248400" cy="32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4"/>
          <p:cNvSpPr txBox="1"/>
          <p:nvPr/>
        </p:nvSpPr>
        <p:spPr>
          <a:xfrm>
            <a:off x="1240344" y="3211577"/>
            <a:ext cx="9482711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800" b="1" spc="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Краевая </a:t>
            </a:r>
            <a:r>
              <a:rPr lang="ru-RU" sz="3800" b="1" spc="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государственная </a:t>
            </a:r>
            <a:r>
              <a:rPr sz="3800" b="1" spc="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программа</a:t>
            </a:r>
            <a:endParaRPr sz="3800" b="1" spc="2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  <a:p>
            <a:pPr marL="12700" algn="ctr">
              <a:spcBef>
                <a:spcPts val="200"/>
              </a:spcBef>
            </a:pPr>
            <a:r>
              <a:rPr sz="3800" b="1" spc="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«НАКОПИТЕЛЬНАЯ ИПОТЕКА»</a:t>
            </a:r>
            <a:endParaRPr lang="ru-RU" sz="3800" b="1" spc="2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9" name="Рисунок 8" descr="ВКонтакте бесплатно иконк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50" y="6015735"/>
            <a:ext cx="506730" cy="50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mezujokma\Downloads\pngwing.com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3" y="6029705"/>
            <a:ext cx="526415" cy="47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73930" y="6013115"/>
            <a:ext cx="280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Кубанский центр </a:t>
            </a:r>
          </a:p>
          <a:p>
            <a:r>
              <a:rPr lang="ru-RU" sz="1600" dirty="0" smtClean="0"/>
              <a:t>господдержки населения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06981" y="5946786"/>
            <a:ext cx="392424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ГКУ КК «Кубанский центр </a:t>
            </a:r>
            <a:endParaRPr lang="ru-RU" sz="1300" dirty="0" smtClean="0"/>
          </a:p>
          <a:p>
            <a:r>
              <a:rPr lang="ru-RU" sz="1300" dirty="0" smtClean="0"/>
              <a:t>государственной </a:t>
            </a:r>
            <a:r>
              <a:rPr lang="ru-RU" sz="1300" dirty="0"/>
              <a:t>поддержке </a:t>
            </a:r>
          </a:p>
          <a:p>
            <a:r>
              <a:rPr lang="ru-RU" sz="1300" dirty="0" smtClean="0"/>
              <a:t>населения </a:t>
            </a:r>
            <a:r>
              <a:rPr lang="ru-RU" sz="1300" dirty="0"/>
              <a:t>и развития </a:t>
            </a:r>
            <a:r>
              <a:rPr lang="ru-RU" sz="1300" dirty="0" smtClean="0"/>
              <a:t>финансового рынка</a:t>
            </a:r>
            <a:r>
              <a:rPr lang="ru-RU" sz="1300" dirty="0"/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6" y="302232"/>
            <a:ext cx="2648724" cy="2166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3758" y="102823"/>
            <a:ext cx="2638593" cy="26385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75" y="4681106"/>
            <a:ext cx="1263263" cy="12632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3435" y="4778584"/>
            <a:ext cx="1263832" cy="126383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68213" y="2770479"/>
            <a:ext cx="2514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www.kubcenter.ru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20201" y="2795459"/>
            <a:ext cx="2777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www.ewgkh.krasnodar.ru</a:t>
            </a:r>
            <a:endParaRPr lang="ru-RU" sz="16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5389" y="5053162"/>
            <a:ext cx="1159740" cy="11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25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8" grpId="0"/>
      <p:bldP spid="11" grpId="0"/>
      <p:bldP spid="12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428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3222" y="342900"/>
            <a:ext cx="4789932" cy="171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760829"/>
            <a:ext cx="12169914" cy="1230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98410" y="2219566"/>
            <a:ext cx="104686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/>
            <a:r>
              <a:rPr lang="ru-RU" sz="3200" b="1" spc="20" dirty="0">
                <a:solidFill>
                  <a:prstClr val="black"/>
                </a:solidFill>
                <a:latin typeface="Arial"/>
                <a:cs typeface="Arial"/>
              </a:rPr>
              <a:t>Реализуется в 2 этапа</a:t>
            </a:r>
            <a:r>
              <a:rPr lang="ru-RU" sz="3200" b="1" spc="20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lang="ru-RU" sz="3200" b="1" spc="2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3780" y="4753978"/>
            <a:ext cx="4777220" cy="170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5080" indent="-690880">
              <a:lnSpc>
                <a:spcPct val="106400"/>
              </a:lnSpc>
              <a:spcBef>
                <a:spcPts val="100"/>
              </a:spcBef>
              <a:tabLst>
                <a:tab pos="702945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02.	</a:t>
            </a:r>
            <a:r>
              <a:rPr lang="ru-RU" sz="2600" spc="60" dirty="0" smtClean="0">
                <a:latin typeface="Arial"/>
                <a:cs typeface="Arial"/>
              </a:rPr>
              <a:t>Покупка либо строительство жилья или</a:t>
            </a:r>
            <a:r>
              <a:rPr lang="ru-RU" sz="2600" dirty="0"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п</a:t>
            </a:r>
            <a:r>
              <a:rPr sz="2600" spc="30" dirty="0" smtClean="0">
                <a:latin typeface="Arial"/>
                <a:cs typeface="Arial"/>
              </a:rPr>
              <a:t>олучение</a:t>
            </a:r>
            <a:r>
              <a:rPr lang="ru-RU" sz="2600" spc="-160" dirty="0">
                <a:latin typeface="Arial"/>
                <a:cs typeface="Arial"/>
              </a:rPr>
              <a:t> </a:t>
            </a:r>
            <a:r>
              <a:rPr sz="2600" spc="70" dirty="0" smtClean="0">
                <a:latin typeface="Arial"/>
                <a:cs typeface="Arial"/>
              </a:rPr>
              <a:t>ипотечного</a:t>
            </a:r>
            <a:r>
              <a:rPr lang="ru-RU" sz="2600" spc="70" dirty="0">
                <a:latin typeface="Arial"/>
                <a:cs typeface="Arial"/>
              </a:rPr>
              <a:t> </a:t>
            </a:r>
            <a:r>
              <a:rPr sz="2600" spc="60" dirty="0" smtClean="0">
                <a:latin typeface="Arial"/>
                <a:cs typeface="Arial"/>
              </a:rPr>
              <a:t>кредита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764" y="4753978"/>
            <a:ext cx="5694236" cy="128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5080" indent="-719455">
              <a:lnSpc>
                <a:spcPct val="106400"/>
              </a:lnSpc>
              <a:spcBef>
                <a:spcPts val="100"/>
              </a:spcBef>
              <a:tabLst>
                <a:tab pos="73088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01.	</a:t>
            </a:r>
            <a:r>
              <a:rPr sz="2600" spc="45" dirty="0">
                <a:latin typeface="Arial"/>
                <a:cs typeface="Arial"/>
              </a:rPr>
              <a:t>Накопление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lang="ru-RU" sz="2600" spc="45" dirty="0" smtClean="0">
                <a:latin typeface="Arial"/>
                <a:cs typeface="Arial"/>
              </a:rPr>
              <a:t>средств на вкладе с господдержкой </a:t>
            </a:r>
            <a:r>
              <a:rPr lang="ru-RU" sz="2600" spc="30" dirty="0" smtClean="0">
                <a:latin typeface="Arial"/>
                <a:cs typeface="Arial"/>
              </a:rPr>
              <a:t>в виде социальных выплат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7800" y="4331741"/>
            <a:ext cx="533400" cy="351155"/>
          </a:xfrm>
          <a:custGeom>
            <a:avLst/>
            <a:gdLst/>
            <a:ahLst/>
            <a:cxnLst/>
            <a:rect l="l" t="t" r="r" b="b"/>
            <a:pathLst>
              <a:path w="533400" h="351154">
                <a:moveTo>
                  <a:pt x="533400" y="0"/>
                </a:moveTo>
                <a:lnTo>
                  <a:pt x="533400" y="350837"/>
                </a:lnTo>
                <a:lnTo>
                  <a:pt x="0" y="350837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59700" y="4072978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089900" y="4466678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139700" y="0"/>
                </a:moveTo>
                <a:lnTo>
                  <a:pt x="0" y="0"/>
                </a:lnTo>
                <a:lnTo>
                  <a:pt x="0" y="215900"/>
                </a:lnTo>
                <a:lnTo>
                  <a:pt x="139700" y="215900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899400" y="4352378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093379" y="3922115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0" y="50800"/>
                </a:moveTo>
                <a:lnTo>
                  <a:pt x="0" y="0"/>
                </a:lnTo>
                <a:lnTo>
                  <a:pt x="63500" y="0"/>
                </a:lnTo>
                <a:lnTo>
                  <a:pt x="63500" y="889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09800" y="4195762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-1270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209800" y="4244251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404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184400" y="45212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0"/>
                </a:moveTo>
                <a:lnTo>
                  <a:pt x="25400" y="25400"/>
                </a:lnTo>
                <a:lnTo>
                  <a:pt x="0" y="254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14500" y="4546600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4445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76400" y="45212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25400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676400" y="4195762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361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38300" y="3937000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365721" y="582055"/>
            <a:ext cx="112776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Программа «Накопительная ипотека»</a:t>
            </a:r>
            <a:endParaRPr lang="ru-RU" sz="3200" b="1" dirty="0">
              <a:ln w="10541" cmpd="sng">
                <a:solidFill>
                  <a:srgbClr val="33BCDD"/>
                </a:solidFill>
                <a:prstDash val="solid"/>
              </a:ln>
              <a:solidFill>
                <a:srgbClr val="33BC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970938"/>
            <a:ext cx="12189460" cy="1686662"/>
          </a:xfrm>
          <a:custGeom>
            <a:avLst/>
            <a:gdLst/>
            <a:ahLst/>
            <a:cxnLst/>
            <a:rect l="l" t="t" r="r" b="b"/>
            <a:pathLst>
              <a:path w="12189460" h="1904364">
                <a:moveTo>
                  <a:pt x="0" y="1903983"/>
                </a:moveTo>
                <a:lnTo>
                  <a:pt x="12188952" y="1903983"/>
                </a:lnTo>
                <a:lnTo>
                  <a:pt x="12188952" y="0"/>
                </a:lnTo>
                <a:lnTo>
                  <a:pt x="0" y="0"/>
                </a:lnTo>
                <a:lnTo>
                  <a:pt x="0" y="190398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34000" y="2046564"/>
            <a:ext cx="2436153" cy="14100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90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9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90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90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0" y="5229725"/>
            <a:ext cx="6918026" cy="5014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</a:pPr>
            <a:r>
              <a:rPr lang="ru-RU" sz="3150" b="1" spc="4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3</a:t>
            </a:r>
            <a:r>
              <a:rPr sz="3150" b="1" spc="4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150" b="1" spc="142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00</a:t>
            </a:r>
            <a:r>
              <a:rPr lang="ru-RU" sz="3150" b="1" spc="142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0₽    </a:t>
            </a:r>
            <a:r>
              <a:rPr lang="ru-RU" sz="3150" b="1" spc="67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10 </a:t>
            </a:r>
            <a:r>
              <a:rPr sz="3150" b="1" spc="-4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 </a:t>
            </a:r>
            <a:r>
              <a:rPr sz="3150" b="1" spc="142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000</a:t>
            </a:r>
            <a:r>
              <a:rPr lang="ru-RU" sz="3150" b="1" spc="1420" dirty="0" smtClean="0">
                <a:solidFill>
                  <a:srgbClr val="C00000"/>
                </a:solidFill>
                <a:latin typeface="Arial Black" panose="020B0A04020102020204" pitchFamily="34" charset="0"/>
                <a:cs typeface="Arial"/>
              </a:rPr>
              <a:t>₽</a:t>
            </a:r>
            <a:endParaRPr sz="3150" b="1" dirty="0">
              <a:solidFill>
                <a:srgbClr val="C0000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600" y="2389885"/>
            <a:ext cx="3462864" cy="8495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sz="2600" spc="25" dirty="0">
                <a:latin typeface="Arial"/>
                <a:cs typeface="Arial"/>
              </a:rPr>
              <a:t>Социальная </a:t>
            </a:r>
            <a:r>
              <a:rPr sz="2600" spc="60" dirty="0">
                <a:latin typeface="Arial"/>
                <a:cs typeface="Arial"/>
              </a:rPr>
              <a:t>выплата </a:t>
            </a:r>
            <a:endParaRPr lang="ru-RU" sz="2600" spc="60" dirty="0" smtClean="0">
              <a:latin typeface="Arial"/>
              <a:cs typeface="Arial"/>
            </a:endParaRPr>
          </a:p>
          <a:p>
            <a:pPr marL="12700" marR="5080" indent="12065" algn="r">
              <a:lnSpc>
                <a:spcPts val="3220"/>
              </a:lnSpc>
              <a:spcBef>
                <a:spcPts val="125"/>
              </a:spcBef>
            </a:pPr>
            <a:r>
              <a:rPr sz="2600" spc="30" dirty="0" smtClean="0">
                <a:latin typeface="Arial"/>
                <a:cs typeface="Arial"/>
              </a:rPr>
              <a:t>составляет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8562" y="4270697"/>
            <a:ext cx="3352800" cy="682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lang="ru-RU" spc="35" dirty="0" smtClean="0">
                <a:latin typeface="Arial"/>
                <a:cs typeface="Arial"/>
              </a:rPr>
              <a:t>Максимальный е</a:t>
            </a:r>
            <a:r>
              <a:rPr spc="35" dirty="0" smtClean="0">
                <a:latin typeface="Arial"/>
                <a:cs typeface="Arial"/>
              </a:rPr>
              <a:t>жемесячный</a:t>
            </a:r>
            <a:r>
              <a:rPr spc="-114" dirty="0" smtClean="0">
                <a:latin typeface="Arial"/>
                <a:cs typeface="Arial"/>
              </a:rPr>
              <a:t> </a:t>
            </a:r>
            <a:r>
              <a:rPr spc="30" dirty="0" smtClean="0">
                <a:latin typeface="Arial"/>
                <a:cs typeface="Arial"/>
              </a:rPr>
              <a:t>взнос</a:t>
            </a:r>
            <a:r>
              <a:rPr lang="ru-RU" spc="30" dirty="0" smtClean="0">
                <a:latin typeface="Arial"/>
                <a:cs typeface="Arial"/>
              </a:rPr>
              <a:t> на вклад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330" y="4264286"/>
            <a:ext cx="3326637" cy="695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lang="ru-RU" spc="35" dirty="0" smtClean="0">
                <a:latin typeface="Arial"/>
                <a:cs typeface="Arial"/>
              </a:rPr>
              <a:t>Минимальный ежемесячный</a:t>
            </a:r>
          </a:p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lang="ru-RU" spc="35" dirty="0" smtClean="0">
                <a:latin typeface="Arial"/>
                <a:cs typeface="Arial"/>
              </a:rPr>
              <a:t>взнос на вклад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336" y="623714"/>
            <a:ext cx="108881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pPr algn="ctr"/>
            <a:r>
              <a:rPr lang="ru-RU" sz="3200" dirty="0" smtClean="0"/>
              <a:t> Размер социальной выплаты</a:t>
            </a:r>
            <a:endParaRPr lang="ru-RU" sz="3200" dirty="0"/>
          </a:p>
        </p:txBody>
      </p:sp>
      <p:sp>
        <p:nvSpPr>
          <p:cNvPr id="18" name="object 6"/>
          <p:cNvSpPr txBox="1"/>
          <p:nvPr/>
        </p:nvSpPr>
        <p:spPr>
          <a:xfrm>
            <a:off x="423336" y="6147028"/>
            <a:ext cx="11695512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20950" algn="l"/>
              </a:tabLst>
            </a:pPr>
            <a:r>
              <a:rPr lang="ru-RU" sz="195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 на вклад  - не ограничен, но для зачисления социальной выплаты от 3000 до 10000 рублей </a:t>
            </a:r>
            <a:endParaRPr sz="1950" kern="100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8225428" y="2326769"/>
            <a:ext cx="3581401" cy="8495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lang="ru-RU" sz="2600" spc="25" dirty="0" smtClean="0">
                <a:latin typeface="Arial"/>
                <a:cs typeface="Arial"/>
              </a:rPr>
              <a:t>от суммы </a:t>
            </a:r>
          </a:p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lang="ru-RU" sz="2600" spc="25" dirty="0" smtClean="0">
                <a:latin typeface="Arial"/>
                <a:cs typeface="Arial"/>
              </a:rPr>
              <a:t>ежемесячных взносов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41362" y="3994164"/>
            <a:ext cx="4777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Ежемесячно на Ваш взнос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в </a:t>
            </a:r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₽ 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из бюджета края будет начислено</a:t>
            </a:r>
          </a:p>
          <a:p>
            <a:pPr algn="ctr"/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28446" y="2543352"/>
            <a:ext cx="10399395" cy="284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2395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Граждане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55" dirty="0">
                <a:latin typeface="Arial"/>
                <a:cs typeface="Arial"/>
              </a:rPr>
              <a:t>РФ</a:t>
            </a:r>
            <a:endParaRPr sz="2600" dirty="0">
              <a:latin typeface="Arial"/>
              <a:cs typeface="Arial"/>
            </a:endParaRPr>
          </a:p>
          <a:p>
            <a:pPr marL="5668010" marR="5080">
              <a:lnSpc>
                <a:spcPct val="106400"/>
              </a:lnSpc>
              <a:spcBef>
                <a:spcPts val="1730"/>
              </a:spcBef>
            </a:pPr>
            <a:r>
              <a:rPr sz="2600" spc="55" dirty="0">
                <a:latin typeface="Arial"/>
                <a:cs typeface="Arial"/>
              </a:rPr>
              <a:t>Проживающие </a:t>
            </a:r>
            <a:r>
              <a:rPr sz="2600" spc="-5" dirty="0">
                <a:latin typeface="Arial"/>
                <a:cs typeface="Arial"/>
              </a:rPr>
              <a:t>на</a:t>
            </a:r>
            <a:r>
              <a:rPr sz="2600" spc="-320" dirty="0">
                <a:latin typeface="Arial"/>
                <a:cs typeface="Arial"/>
              </a:rPr>
              <a:t> </a:t>
            </a:r>
            <a:r>
              <a:rPr sz="2600" spc="65" dirty="0">
                <a:latin typeface="Arial"/>
                <a:cs typeface="Arial"/>
              </a:rPr>
              <a:t>территории  </a:t>
            </a:r>
            <a:r>
              <a:rPr sz="2600" spc="45" dirty="0">
                <a:latin typeface="Arial"/>
                <a:cs typeface="Arial"/>
              </a:rPr>
              <a:t>Краснодарского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65" dirty="0">
                <a:latin typeface="Arial"/>
                <a:cs typeface="Arial"/>
              </a:rPr>
              <a:t>края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 marR="4445000">
              <a:lnSpc>
                <a:spcPct val="106400"/>
              </a:lnSpc>
              <a:spcBef>
                <a:spcPts val="5"/>
              </a:spcBef>
            </a:pPr>
            <a:r>
              <a:rPr lang="ru-RU" sz="2600" spc="-20" dirty="0" smtClean="0">
                <a:latin typeface="Arial"/>
                <a:cs typeface="Arial"/>
              </a:rPr>
              <a:t>И</a:t>
            </a:r>
            <a:r>
              <a:rPr sz="2600" spc="70" dirty="0" smtClean="0">
                <a:latin typeface="Arial"/>
                <a:cs typeface="Arial"/>
              </a:rPr>
              <a:t>меющие</a:t>
            </a:r>
            <a:r>
              <a:rPr sz="2600" spc="-135" dirty="0" smtClean="0">
                <a:latin typeface="Arial"/>
                <a:cs typeface="Arial"/>
              </a:rPr>
              <a:t> </a:t>
            </a:r>
            <a:r>
              <a:rPr lang="ru-RU" sz="2600" spc="-135" dirty="0" smtClean="0">
                <a:latin typeface="Arial"/>
                <a:cs typeface="Arial"/>
              </a:rPr>
              <a:t>в </a:t>
            </a:r>
            <a:r>
              <a:rPr sz="2600" spc="25" dirty="0" smtClean="0">
                <a:latin typeface="Arial"/>
                <a:cs typeface="Arial"/>
              </a:rPr>
              <a:t>собственности</a:t>
            </a:r>
            <a:r>
              <a:rPr sz="2600" spc="-135" dirty="0" smtClean="0">
                <a:latin typeface="Arial"/>
                <a:cs typeface="Arial"/>
              </a:rPr>
              <a:t> </a:t>
            </a:r>
            <a:endParaRPr lang="ru-RU" sz="2600" spc="-135" dirty="0" smtClean="0">
              <a:latin typeface="Arial"/>
              <a:cs typeface="Arial"/>
            </a:endParaRPr>
          </a:p>
          <a:p>
            <a:pPr marL="12700" marR="4445000">
              <a:lnSpc>
                <a:spcPct val="106400"/>
              </a:lnSpc>
              <a:spcBef>
                <a:spcPts val="5"/>
              </a:spcBef>
            </a:pPr>
            <a:r>
              <a:rPr sz="2600" spc="45" dirty="0" smtClean="0">
                <a:latin typeface="Arial"/>
                <a:cs typeface="Arial"/>
              </a:rPr>
              <a:t>не </a:t>
            </a:r>
            <a:r>
              <a:rPr sz="2600" spc="35" dirty="0" smtClean="0">
                <a:latin typeface="Arial"/>
                <a:cs typeface="Arial"/>
              </a:rPr>
              <a:t>более</a:t>
            </a:r>
            <a:r>
              <a:rPr lang="ru-RU" sz="2600" spc="35" dirty="0" smtClean="0">
                <a:latin typeface="Arial"/>
                <a:cs typeface="Arial"/>
              </a:rPr>
              <a:t> </a:t>
            </a:r>
            <a:r>
              <a:rPr sz="2600" spc="90" dirty="0" smtClean="0">
                <a:latin typeface="Arial"/>
                <a:cs typeface="Arial"/>
              </a:rPr>
              <a:t>одного </a:t>
            </a:r>
            <a:r>
              <a:rPr sz="2600" spc="114" dirty="0">
                <a:latin typeface="Arial"/>
                <a:cs typeface="Arial"/>
              </a:rPr>
              <a:t>жилого</a:t>
            </a:r>
            <a:r>
              <a:rPr sz="2600" spc="-350" dirty="0">
                <a:latin typeface="Arial"/>
                <a:cs typeface="Arial"/>
              </a:rPr>
              <a:t> </a:t>
            </a:r>
            <a:r>
              <a:rPr sz="2600" spc="60" dirty="0">
                <a:latin typeface="Arial"/>
                <a:cs typeface="Arial"/>
              </a:rPr>
              <a:t>помещения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2500" y="1790640"/>
            <a:ext cx="5003787" cy="500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99849" y="2249652"/>
            <a:ext cx="1927860" cy="822960"/>
          </a:xfrm>
          <a:custGeom>
            <a:avLst/>
            <a:gdLst/>
            <a:ahLst/>
            <a:cxnLst/>
            <a:rect l="l" t="t" r="r" b="b"/>
            <a:pathLst>
              <a:path w="1927859" h="822960">
                <a:moveTo>
                  <a:pt x="1349149" y="228600"/>
                </a:moveTo>
                <a:lnTo>
                  <a:pt x="411213" y="228600"/>
                </a:lnTo>
                <a:lnTo>
                  <a:pt x="462422" y="229312"/>
                </a:lnTo>
                <a:lnTo>
                  <a:pt x="513283" y="231438"/>
                </a:lnTo>
                <a:lnTo>
                  <a:pt x="563779" y="234957"/>
                </a:lnTo>
                <a:lnTo>
                  <a:pt x="613890" y="239851"/>
                </a:lnTo>
                <a:lnTo>
                  <a:pt x="663597" y="246102"/>
                </a:lnTo>
                <a:lnTo>
                  <a:pt x="712881" y="253689"/>
                </a:lnTo>
                <a:lnTo>
                  <a:pt x="761724" y="262595"/>
                </a:lnTo>
                <a:lnTo>
                  <a:pt x="810107" y="272801"/>
                </a:lnTo>
                <a:lnTo>
                  <a:pt x="858010" y="284286"/>
                </a:lnTo>
                <a:lnTo>
                  <a:pt x="905415" y="297033"/>
                </a:lnTo>
                <a:lnTo>
                  <a:pt x="952303" y="311023"/>
                </a:lnTo>
                <a:lnTo>
                  <a:pt x="998655" y="326237"/>
                </a:lnTo>
                <a:lnTo>
                  <a:pt x="1044452" y="342655"/>
                </a:lnTo>
                <a:lnTo>
                  <a:pt x="1089717" y="360277"/>
                </a:lnTo>
                <a:lnTo>
                  <a:pt x="1134306" y="379031"/>
                </a:lnTo>
                <a:lnTo>
                  <a:pt x="1178325" y="398950"/>
                </a:lnTo>
                <a:lnTo>
                  <a:pt x="1221714" y="419999"/>
                </a:lnTo>
                <a:lnTo>
                  <a:pt x="1264453" y="442157"/>
                </a:lnTo>
                <a:lnTo>
                  <a:pt x="1306525" y="465408"/>
                </a:lnTo>
                <a:lnTo>
                  <a:pt x="1347909" y="489730"/>
                </a:lnTo>
                <a:lnTo>
                  <a:pt x="1388587" y="515107"/>
                </a:lnTo>
                <a:lnTo>
                  <a:pt x="1428540" y="541517"/>
                </a:lnTo>
                <a:lnTo>
                  <a:pt x="1467750" y="568944"/>
                </a:lnTo>
                <a:lnTo>
                  <a:pt x="1506196" y="597367"/>
                </a:lnTo>
                <a:lnTo>
                  <a:pt x="1543862" y="626769"/>
                </a:lnTo>
                <a:lnTo>
                  <a:pt x="1580727" y="657129"/>
                </a:lnTo>
                <a:lnTo>
                  <a:pt x="1616772" y="688430"/>
                </a:lnTo>
                <a:lnTo>
                  <a:pt x="1651980" y="720651"/>
                </a:lnTo>
                <a:lnTo>
                  <a:pt x="1686330" y="753775"/>
                </a:lnTo>
                <a:lnTo>
                  <a:pt x="1719804" y="787783"/>
                </a:lnTo>
                <a:lnTo>
                  <a:pt x="1752371" y="822642"/>
                </a:lnTo>
                <a:lnTo>
                  <a:pt x="1927250" y="675449"/>
                </a:lnTo>
                <a:lnTo>
                  <a:pt x="1894784" y="640300"/>
                </a:lnTo>
                <a:lnTo>
                  <a:pt x="1861515" y="605918"/>
                </a:lnTo>
                <a:lnTo>
                  <a:pt x="1827457" y="572317"/>
                </a:lnTo>
                <a:lnTo>
                  <a:pt x="1792626" y="539514"/>
                </a:lnTo>
                <a:lnTo>
                  <a:pt x="1757038" y="507523"/>
                </a:lnTo>
                <a:lnTo>
                  <a:pt x="1720706" y="476360"/>
                </a:lnTo>
                <a:lnTo>
                  <a:pt x="1683646" y="446038"/>
                </a:lnTo>
                <a:lnTo>
                  <a:pt x="1645872" y="416574"/>
                </a:lnTo>
                <a:lnTo>
                  <a:pt x="1607401" y="387982"/>
                </a:lnTo>
                <a:lnTo>
                  <a:pt x="1568220" y="360259"/>
                </a:lnTo>
                <a:lnTo>
                  <a:pt x="1528423" y="333474"/>
                </a:lnTo>
                <a:lnTo>
                  <a:pt x="1487947" y="307589"/>
                </a:lnTo>
                <a:lnTo>
                  <a:pt x="1446833" y="282636"/>
                </a:lnTo>
                <a:lnTo>
                  <a:pt x="1405095" y="258631"/>
                </a:lnTo>
                <a:lnTo>
                  <a:pt x="1362750" y="235588"/>
                </a:lnTo>
                <a:lnTo>
                  <a:pt x="1349149" y="228600"/>
                </a:lnTo>
                <a:close/>
              </a:path>
              <a:path w="1927859" h="822960">
                <a:moveTo>
                  <a:pt x="411213" y="0"/>
                </a:moveTo>
                <a:lnTo>
                  <a:pt x="358563" y="668"/>
                </a:lnTo>
                <a:lnTo>
                  <a:pt x="306238" y="2664"/>
                </a:lnTo>
                <a:lnTo>
                  <a:pt x="254253" y="5970"/>
                </a:lnTo>
                <a:lnTo>
                  <a:pt x="202625" y="10571"/>
                </a:lnTo>
                <a:lnTo>
                  <a:pt x="151369" y="16449"/>
                </a:lnTo>
                <a:lnTo>
                  <a:pt x="100503" y="23590"/>
                </a:lnTo>
                <a:lnTo>
                  <a:pt x="50041" y="31976"/>
                </a:lnTo>
                <a:lnTo>
                  <a:pt x="0" y="41592"/>
                </a:lnTo>
                <a:lnTo>
                  <a:pt x="98767" y="255625"/>
                </a:lnTo>
                <a:lnTo>
                  <a:pt x="149769" y="247472"/>
                </a:lnTo>
                <a:lnTo>
                  <a:pt x="201226" y="240744"/>
                </a:lnTo>
                <a:lnTo>
                  <a:pt x="253118" y="235469"/>
                </a:lnTo>
                <a:lnTo>
                  <a:pt x="305427" y="231669"/>
                </a:lnTo>
                <a:lnTo>
                  <a:pt x="358131" y="229371"/>
                </a:lnTo>
                <a:lnTo>
                  <a:pt x="411213" y="228600"/>
                </a:lnTo>
                <a:lnTo>
                  <a:pt x="1349149" y="228600"/>
                </a:lnTo>
                <a:lnTo>
                  <a:pt x="1319811" y="213523"/>
                </a:lnTo>
                <a:lnTo>
                  <a:pt x="1276294" y="192450"/>
                </a:lnTo>
                <a:lnTo>
                  <a:pt x="1232213" y="172385"/>
                </a:lnTo>
                <a:lnTo>
                  <a:pt x="1187585" y="153342"/>
                </a:lnTo>
                <a:lnTo>
                  <a:pt x="1142423" y="135337"/>
                </a:lnTo>
                <a:lnTo>
                  <a:pt x="1096743" y="118385"/>
                </a:lnTo>
                <a:lnTo>
                  <a:pt x="1050560" y="102500"/>
                </a:lnTo>
                <a:lnTo>
                  <a:pt x="1003889" y="87698"/>
                </a:lnTo>
                <a:lnTo>
                  <a:pt x="956745" y="73994"/>
                </a:lnTo>
                <a:lnTo>
                  <a:pt x="909142" y="61402"/>
                </a:lnTo>
                <a:lnTo>
                  <a:pt x="861096" y="49939"/>
                </a:lnTo>
                <a:lnTo>
                  <a:pt x="812622" y="39618"/>
                </a:lnTo>
                <a:lnTo>
                  <a:pt x="763734" y="30455"/>
                </a:lnTo>
                <a:lnTo>
                  <a:pt x="714449" y="22465"/>
                </a:lnTo>
                <a:lnTo>
                  <a:pt x="664780" y="15663"/>
                </a:lnTo>
                <a:lnTo>
                  <a:pt x="614743" y="10064"/>
                </a:lnTo>
                <a:lnTo>
                  <a:pt x="564353" y="5684"/>
                </a:lnTo>
                <a:lnTo>
                  <a:pt x="513624" y="2536"/>
                </a:lnTo>
                <a:lnTo>
                  <a:pt x="462573" y="636"/>
                </a:lnTo>
                <a:lnTo>
                  <a:pt x="41121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968940" y="3094647"/>
            <a:ext cx="572135" cy="1314450"/>
          </a:xfrm>
          <a:custGeom>
            <a:avLst/>
            <a:gdLst/>
            <a:ahLst/>
            <a:cxnLst/>
            <a:rect l="l" t="t" r="r" b="b"/>
            <a:pathLst>
              <a:path w="572135" h="1314450">
                <a:moveTo>
                  <a:pt x="388759" y="0"/>
                </a:moveTo>
                <a:lnTo>
                  <a:pt x="361007" y="39176"/>
                </a:lnTo>
                <a:lnTo>
                  <a:pt x="334158" y="79022"/>
                </a:lnTo>
                <a:lnTo>
                  <a:pt x="308227" y="119523"/>
                </a:lnTo>
                <a:lnTo>
                  <a:pt x="283229" y="160663"/>
                </a:lnTo>
                <a:lnTo>
                  <a:pt x="259179" y="202427"/>
                </a:lnTo>
                <a:lnTo>
                  <a:pt x="236092" y="244800"/>
                </a:lnTo>
                <a:lnTo>
                  <a:pt x="213984" y="287768"/>
                </a:lnTo>
                <a:lnTo>
                  <a:pt x="192870" y="331315"/>
                </a:lnTo>
                <a:lnTo>
                  <a:pt x="172765" y="375426"/>
                </a:lnTo>
                <a:lnTo>
                  <a:pt x="153683" y="420087"/>
                </a:lnTo>
                <a:lnTo>
                  <a:pt x="135641" y="465282"/>
                </a:lnTo>
                <a:lnTo>
                  <a:pt x="118653" y="510996"/>
                </a:lnTo>
                <a:lnTo>
                  <a:pt x="102735" y="557215"/>
                </a:lnTo>
                <a:lnTo>
                  <a:pt x="87901" y="603923"/>
                </a:lnTo>
                <a:lnTo>
                  <a:pt x="74166" y="651106"/>
                </a:lnTo>
                <a:lnTo>
                  <a:pt x="61547" y="698747"/>
                </a:lnTo>
                <a:lnTo>
                  <a:pt x="50057" y="746833"/>
                </a:lnTo>
                <a:lnTo>
                  <a:pt x="39713" y="795349"/>
                </a:lnTo>
                <a:lnTo>
                  <a:pt x="30529" y="844278"/>
                </a:lnTo>
                <a:lnTo>
                  <a:pt x="22520" y="893607"/>
                </a:lnTo>
                <a:lnTo>
                  <a:pt x="15652" y="943765"/>
                </a:lnTo>
                <a:lnTo>
                  <a:pt x="10067" y="993660"/>
                </a:lnTo>
                <a:lnTo>
                  <a:pt x="5690" y="1043962"/>
                </a:lnTo>
                <a:lnTo>
                  <a:pt x="2541" y="1094654"/>
                </a:lnTo>
                <a:lnTo>
                  <a:pt x="638" y="1145717"/>
                </a:lnTo>
                <a:lnTo>
                  <a:pt x="0" y="1197127"/>
                </a:lnTo>
                <a:lnTo>
                  <a:pt x="226" y="1226551"/>
                </a:lnTo>
                <a:lnTo>
                  <a:pt x="890" y="1255868"/>
                </a:lnTo>
                <a:lnTo>
                  <a:pt x="1966" y="1285084"/>
                </a:lnTo>
                <a:lnTo>
                  <a:pt x="3428" y="1314208"/>
                </a:lnTo>
                <a:lnTo>
                  <a:pt x="229831" y="1260602"/>
                </a:lnTo>
                <a:lnTo>
                  <a:pt x="229328" y="1244779"/>
                </a:lnTo>
                <a:lnTo>
                  <a:pt x="228939" y="1228931"/>
                </a:lnTo>
                <a:lnTo>
                  <a:pt x="228688" y="1213049"/>
                </a:lnTo>
                <a:lnTo>
                  <a:pt x="228599" y="1197127"/>
                </a:lnTo>
                <a:lnTo>
                  <a:pt x="229318" y="1145715"/>
                </a:lnTo>
                <a:lnTo>
                  <a:pt x="231464" y="1094616"/>
                </a:lnTo>
                <a:lnTo>
                  <a:pt x="235023" y="1043840"/>
                </a:lnTo>
                <a:lnTo>
                  <a:pt x="239978" y="993403"/>
                </a:lnTo>
                <a:lnTo>
                  <a:pt x="246317" y="943321"/>
                </a:lnTo>
                <a:lnTo>
                  <a:pt x="253899" y="894297"/>
                </a:lnTo>
                <a:lnTo>
                  <a:pt x="262878" y="845275"/>
                </a:lnTo>
                <a:lnTo>
                  <a:pt x="273166" y="796717"/>
                </a:lnTo>
                <a:lnTo>
                  <a:pt x="284745" y="748644"/>
                </a:lnTo>
                <a:lnTo>
                  <a:pt x="297595" y="701074"/>
                </a:lnTo>
                <a:lnTo>
                  <a:pt x="311696" y="654026"/>
                </a:lnTo>
                <a:lnTo>
                  <a:pt x="327031" y="607519"/>
                </a:lnTo>
                <a:lnTo>
                  <a:pt x="343579" y="561572"/>
                </a:lnTo>
                <a:lnTo>
                  <a:pt x="361321" y="516205"/>
                </a:lnTo>
                <a:lnTo>
                  <a:pt x="380238" y="471436"/>
                </a:lnTo>
                <a:lnTo>
                  <a:pt x="400312" y="427284"/>
                </a:lnTo>
                <a:lnTo>
                  <a:pt x="421521" y="383769"/>
                </a:lnTo>
                <a:lnTo>
                  <a:pt x="443849" y="340909"/>
                </a:lnTo>
                <a:lnTo>
                  <a:pt x="467274" y="298724"/>
                </a:lnTo>
                <a:lnTo>
                  <a:pt x="491779" y="257232"/>
                </a:lnTo>
                <a:lnTo>
                  <a:pt x="517344" y="216453"/>
                </a:lnTo>
                <a:lnTo>
                  <a:pt x="543949" y="176405"/>
                </a:lnTo>
                <a:lnTo>
                  <a:pt x="571576" y="137109"/>
                </a:lnTo>
                <a:lnTo>
                  <a:pt x="388759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50409" y="4164101"/>
            <a:ext cx="3002915" cy="2170430"/>
          </a:xfrm>
          <a:custGeom>
            <a:avLst/>
            <a:gdLst/>
            <a:ahLst/>
            <a:cxnLst/>
            <a:rect l="l" t="t" r="r" b="b"/>
            <a:pathLst>
              <a:path w="3002915" h="2170429">
                <a:moveTo>
                  <a:pt x="120434" y="1734413"/>
                </a:moveTo>
                <a:lnTo>
                  <a:pt x="0" y="1929269"/>
                </a:lnTo>
                <a:lnTo>
                  <a:pt x="43276" y="1951778"/>
                </a:lnTo>
                <a:lnTo>
                  <a:pt x="87146" y="1973278"/>
                </a:lnTo>
                <a:lnTo>
                  <a:pt x="131594" y="1993753"/>
                </a:lnTo>
                <a:lnTo>
                  <a:pt x="176604" y="2013187"/>
                </a:lnTo>
                <a:lnTo>
                  <a:pt x="222161" y="2031565"/>
                </a:lnTo>
                <a:lnTo>
                  <a:pt x="268249" y="2048871"/>
                </a:lnTo>
                <a:lnTo>
                  <a:pt x="314854" y="2065089"/>
                </a:lnTo>
                <a:lnTo>
                  <a:pt x="361959" y="2080203"/>
                </a:lnTo>
                <a:lnTo>
                  <a:pt x="409549" y="2094199"/>
                </a:lnTo>
                <a:lnTo>
                  <a:pt x="457609" y="2107060"/>
                </a:lnTo>
                <a:lnTo>
                  <a:pt x="506124" y="2118770"/>
                </a:lnTo>
                <a:lnTo>
                  <a:pt x="555077" y="2129314"/>
                </a:lnTo>
                <a:lnTo>
                  <a:pt x="604454" y="2138677"/>
                </a:lnTo>
                <a:lnTo>
                  <a:pt x="654239" y="2146842"/>
                </a:lnTo>
                <a:lnTo>
                  <a:pt x="704416" y="2153794"/>
                </a:lnTo>
                <a:lnTo>
                  <a:pt x="754971" y="2159517"/>
                </a:lnTo>
                <a:lnTo>
                  <a:pt x="805887" y="2163995"/>
                </a:lnTo>
                <a:lnTo>
                  <a:pt x="857150" y="2167214"/>
                </a:lnTo>
                <a:lnTo>
                  <a:pt x="908744" y="2169156"/>
                </a:lnTo>
                <a:lnTo>
                  <a:pt x="960653" y="2169807"/>
                </a:lnTo>
                <a:lnTo>
                  <a:pt x="1008780" y="2169248"/>
                </a:lnTo>
                <a:lnTo>
                  <a:pt x="1056638" y="2167580"/>
                </a:lnTo>
                <a:lnTo>
                  <a:pt x="1104215" y="2164815"/>
                </a:lnTo>
                <a:lnTo>
                  <a:pt x="1151497" y="2160965"/>
                </a:lnTo>
                <a:lnTo>
                  <a:pt x="1198473" y="2156043"/>
                </a:lnTo>
                <a:lnTo>
                  <a:pt x="1245129" y="2150060"/>
                </a:lnTo>
                <a:lnTo>
                  <a:pt x="1291455" y="2143030"/>
                </a:lnTo>
                <a:lnTo>
                  <a:pt x="1337437" y="2134965"/>
                </a:lnTo>
                <a:lnTo>
                  <a:pt x="1383064" y="2125877"/>
                </a:lnTo>
                <a:lnTo>
                  <a:pt x="1428322" y="2115778"/>
                </a:lnTo>
                <a:lnTo>
                  <a:pt x="1473200" y="2104681"/>
                </a:lnTo>
                <a:lnTo>
                  <a:pt x="1517684" y="2092598"/>
                </a:lnTo>
                <a:lnTo>
                  <a:pt x="1561764" y="2079542"/>
                </a:lnTo>
                <a:lnTo>
                  <a:pt x="1605425" y="2065524"/>
                </a:lnTo>
                <a:lnTo>
                  <a:pt x="1648657" y="2050558"/>
                </a:lnTo>
                <a:lnTo>
                  <a:pt x="1691446" y="2034655"/>
                </a:lnTo>
                <a:lnTo>
                  <a:pt x="1733781" y="2017828"/>
                </a:lnTo>
                <a:lnTo>
                  <a:pt x="1775649" y="2000089"/>
                </a:lnTo>
                <a:lnTo>
                  <a:pt x="1817037" y="1981451"/>
                </a:lnTo>
                <a:lnTo>
                  <a:pt x="1857934" y="1961926"/>
                </a:lnTo>
                <a:lnTo>
                  <a:pt x="1898326" y="1941526"/>
                </a:lnTo>
                <a:lnTo>
                  <a:pt x="1898925" y="1941207"/>
                </a:lnTo>
                <a:lnTo>
                  <a:pt x="960653" y="1941207"/>
                </a:lnTo>
                <a:lnTo>
                  <a:pt x="907358" y="1940434"/>
                </a:lnTo>
                <a:lnTo>
                  <a:pt x="854442" y="1938129"/>
                </a:lnTo>
                <a:lnTo>
                  <a:pt x="801924" y="1934314"/>
                </a:lnTo>
                <a:lnTo>
                  <a:pt x="749827" y="1929009"/>
                </a:lnTo>
                <a:lnTo>
                  <a:pt x="698172" y="1922238"/>
                </a:lnTo>
                <a:lnTo>
                  <a:pt x="646979" y="1914021"/>
                </a:lnTo>
                <a:lnTo>
                  <a:pt x="596270" y="1904381"/>
                </a:lnTo>
                <a:lnTo>
                  <a:pt x="546066" y="1893338"/>
                </a:lnTo>
                <a:lnTo>
                  <a:pt x="496388" y="1880914"/>
                </a:lnTo>
                <a:lnTo>
                  <a:pt x="447257" y="1867132"/>
                </a:lnTo>
                <a:lnTo>
                  <a:pt x="398694" y="1852011"/>
                </a:lnTo>
                <a:lnTo>
                  <a:pt x="350721" y="1835575"/>
                </a:lnTo>
                <a:lnTo>
                  <a:pt x="303358" y="1817845"/>
                </a:lnTo>
                <a:lnTo>
                  <a:pt x="256626" y="1798842"/>
                </a:lnTo>
                <a:lnTo>
                  <a:pt x="210548" y="1778588"/>
                </a:lnTo>
                <a:lnTo>
                  <a:pt x="165143" y="1757104"/>
                </a:lnTo>
                <a:lnTo>
                  <a:pt x="120434" y="1734413"/>
                </a:lnTo>
                <a:close/>
              </a:path>
              <a:path w="3002915" h="2170429">
                <a:moveTo>
                  <a:pt x="2998673" y="0"/>
                </a:moveTo>
                <a:lnTo>
                  <a:pt x="2771127" y="22796"/>
                </a:lnTo>
                <a:lnTo>
                  <a:pt x="2772391" y="48873"/>
                </a:lnTo>
                <a:lnTo>
                  <a:pt x="2773367" y="75044"/>
                </a:lnTo>
                <a:lnTo>
                  <a:pt x="2773969" y="101309"/>
                </a:lnTo>
                <a:lnTo>
                  <a:pt x="2774175" y="127673"/>
                </a:lnTo>
                <a:lnTo>
                  <a:pt x="2773543" y="175911"/>
                </a:lnTo>
                <a:lnTo>
                  <a:pt x="2771656" y="223842"/>
                </a:lnTo>
                <a:lnTo>
                  <a:pt x="2768532" y="271451"/>
                </a:lnTo>
                <a:lnTo>
                  <a:pt x="2764185" y="318722"/>
                </a:lnTo>
                <a:lnTo>
                  <a:pt x="2758631" y="365638"/>
                </a:lnTo>
                <a:lnTo>
                  <a:pt x="2751886" y="412184"/>
                </a:lnTo>
                <a:lnTo>
                  <a:pt x="2743940" y="458478"/>
                </a:lnTo>
                <a:lnTo>
                  <a:pt x="2734807" y="504461"/>
                </a:lnTo>
                <a:lnTo>
                  <a:pt x="2724665" y="549446"/>
                </a:lnTo>
                <a:lnTo>
                  <a:pt x="2713315" y="594355"/>
                </a:lnTo>
                <a:lnTo>
                  <a:pt x="2700852" y="638815"/>
                </a:lnTo>
                <a:lnTo>
                  <a:pt x="2687294" y="682810"/>
                </a:lnTo>
                <a:lnTo>
                  <a:pt x="2672655" y="726325"/>
                </a:lnTo>
                <a:lnTo>
                  <a:pt x="2656952" y="769343"/>
                </a:lnTo>
                <a:lnTo>
                  <a:pt x="2640199" y="811850"/>
                </a:lnTo>
                <a:lnTo>
                  <a:pt x="2622414" y="853829"/>
                </a:lnTo>
                <a:lnTo>
                  <a:pt x="2603612" y="895264"/>
                </a:lnTo>
                <a:lnTo>
                  <a:pt x="2583808" y="936139"/>
                </a:lnTo>
                <a:lnTo>
                  <a:pt x="2563018" y="976440"/>
                </a:lnTo>
                <a:lnTo>
                  <a:pt x="2541259" y="1016149"/>
                </a:lnTo>
                <a:lnTo>
                  <a:pt x="2518545" y="1055252"/>
                </a:lnTo>
                <a:lnTo>
                  <a:pt x="2494893" y="1093732"/>
                </a:lnTo>
                <a:lnTo>
                  <a:pt x="2470319" y="1131574"/>
                </a:lnTo>
                <a:lnTo>
                  <a:pt x="2444838" y="1168762"/>
                </a:lnTo>
                <a:lnTo>
                  <a:pt x="2418466" y="1205280"/>
                </a:lnTo>
                <a:lnTo>
                  <a:pt x="2391219" y="1241112"/>
                </a:lnTo>
                <a:lnTo>
                  <a:pt x="2363112" y="1276242"/>
                </a:lnTo>
                <a:lnTo>
                  <a:pt x="2334162" y="1310656"/>
                </a:lnTo>
                <a:lnTo>
                  <a:pt x="2304384" y="1344336"/>
                </a:lnTo>
                <a:lnTo>
                  <a:pt x="2273794" y="1377268"/>
                </a:lnTo>
                <a:lnTo>
                  <a:pt x="2242408" y="1409434"/>
                </a:lnTo>
                <a:lnTo>
                  <a:pt x="2210242" y="1440821"/>
                </a:lnTo>
                <a:lnTo>
                  <a:pt x="2177311" y="1471411"/>
                </a:lnTo>
                <a:lnTo>
                  <a:pt x="2143631" y="1501189"/>
                </a:lnTo>
                <a:lnTo>
                  <a:pt x="2109218" y="1530140"/>
                </a:lnTo>
                <a:lnTo>
                  <a:pt x="2074087" y="1558246"/>
                </a:lnTo>
                <a:lnTo>
                  <a:pt x="2038255" y="1585494"/>
                </a:lnTo>
                <a:lnTo>
                  <a:pt x="2001738" y="1611866"/>
                </a:lnTo>
                <a:lnTo>
                  <a:pt x="1964550" y="1637347"/>
                </a:lnTo>
                <a:lnTo>
                  <a:pt x="1926709" y="1661922"/>
                </a:lnTo>
                <a:lnTo>
                  <a:pt x="1888229" y="1685574"/>
                </a:lnTo>
                <a:lnTo>
                  <a:pt x="1849126" y="1708288"/>
                </a:lnTo>
                <a:lnTo>
                  <a:pt x="1809417" y="1730048"/>
                </a:lnTo>
                <a:lnTo>
                  <a:pt x="1769117" y="1750838"/>
                </a:lnTo>
                <a:lnTo>
                  <a:pt x="1728242" y="1770642"/>
                </a:lnTo>
                <a:lnTo>
                  <a:pt x="1686807" y="1789444"/>
                </a:lnTo>
                <a:lnTo>
                  <a:pt x="1644828" y="1807230"/>
                </a:lnTo>
                <a:lnTo>
                  <a:pt x="1602322" y="1823982"/>
                </a:lnTo>
                <a:lnTo>
                  <a:pt x="1559304" y="1839686"/>
                </a:lnTo>
                <a:lnTo>
                  <a:pt x="1515789" y="1854325"/>
                </a:lnTo>
                <a:lnTo>
                  <a:pt x="1471794" y="1867884"/>
                </a:lnTo>
                <a:lnTo>
                  <a:pt x="1427334" y="1880346"/>
                </a:lnTo>
                <a:lnTo>
                  <a:pt x="1382426" y="1891697"/>
                </a:lnTo>
                <a:lnTo>
                  <a:pt x="1337084" y="1901919"/>
                </a:lnTo>
                <a:lnTo>
                  <a:pt x="1291325" y="1910998"/>
                </a:lnTo>
                <a:lnTo>
                  <a:pt x="1245164" y="1918918"/>
                </a:lnTo>
                <a:lnTo>
                  <a:pt x="1198618" y="1925663"/>
                </a:lnTo>
                <a:lnTo>
                  <a:pt x="1151702" y="1931217"/>
                </a:lnTo>
                <a:lnTo>
                  <a:pt x="1104431" y="1935564"/>
                </a:lnTo>
                <a:lnTo>
                  <a:pt x="1056823" y="1938689"/>
                </a:lnTo>
                <a:lnTo>
                  <a:pt x="1008891" y="1940575"/>
                </a:lnTo>
                <a:lnTo>
                  <a:pt x="960653" y="1941207"/>
                </a:lnTo>
                <a:lnTo>
                  <a:pt x="1898925" y="1941207"/>
                </a:lnTo>
                <a:lnTo>
                  <a:pt x="1938202" y="1920264"/>
                </a:lnTo>
                <a:lnTo>
                  <a:pt x="1977549" y="1898152"/>
                </a:lnTo>
                <a:lnTo>
                  <a:pt x="2016355" y="1875202"/>
                </a:lnTo>
                <a:lnTo>
                  <a:pt x="2054608" y="1851427"/>
                </a:lnTo>
                <a:lnTo>
                  <a:pt x="2092294" y="1826839"/>
                </a:lnTo>
                <a:lnTo>
                  <a:pt x="2129403" y="1801450"/>
                </a:lnTo>
                <a:lnTo>
                  <a:pt x="2165920" y="1775273"/>
                </a:lnTo>
                <a:lnTo>
                  <a:pt x="2201835" y="1748320"/>
                </a:lnTo>
                <a:lnTo>
                  <a:pt x="2237135" y="1720604"/>
                </a:lnTo>
                <a:lnTo>
                  <a:pt x="2271807" y="1692137"/>
                </a:lnTo>
                <a:lnTo>
                  <a:pt x="2305839" y="1662930"/>
                </a:lnTo>
                <a:lnTo>
                  <a:pt x="2339219" y="1632998"/>
                </a:lnTo>
                <a:lnTo>
                  <a:pt x="2371933" y="1602351"/>
                </a:lnTo>
                <a:lnTo>
                  <a:pt x="2403971" y="1571002"/>
                </a:lnTo>
                <a:lnTo>
                  <a:pt x="2435320" y="1538964"/>
                </a:lnTo>
                <a:lnTo>
                  <a:pt x="2465967" y="1506249"/>
                </a:lnTo>
                <a:lnTo>
                  <a:pt x="2495899" y="1472869"/>
                </a:lnTo>
                <a:lnTo>
                  <a:pt x="2525105" y="1438837"/>
                </a:lnTo>
                <a:lnTo>
                  <a:pt x="2553573" y="1404165"/>
                </a:lnTo>
                <a:lnTo>
                  <a:pt x="2581289" y="1368865"/>
                </a:lnTo>
                <a:lnTo>
                  <a:pt x="2608242" y="1332950"/>
                </a:lnTo>
                <a:lnTo>
                  <a:pt x="2634418" y="1296432"/>
                </a:lnTo>
                <a:lnTo>
                  <a:pt x="2659807" y="1259324"/>
                </a:lnTo>
                <a:lnTo>
                  <a:pt x="2684395" y="1221637"/>
                </a:lnTo>
                <a:lnTo>
                  <a:pt x="2708170" y="1183384"/>
                </a:lnTo>
                <a:lnTo>
                  <a:pt x="2731120" y="1144578"/>
                </a:lnTo>
                <a:lnTo>
                  <a:pt x="2753232" y="1105230"/>
                </a:lnTo>
                <a:lnTo>
                  <a:pt x="2774494" y="1065354"/>
                </a:lnTo>
                <a:lnTo>
                  <a:pt x="2794894" y="1024961"/>
                </a:lnTo>
                <a:lnTo>
                  <a:pt x="2814419" y="984065"/>
                </a:lnTo>
                <a:lnTo>
                  <a:pt x="2833057" y="942676"/>
                </a:lnTo>
                <a:lnTo>
                  <a:pt x="2850796" y="900808"/>
                </a:lnTo>
                <a:lnTo>
                  <a:pt x="2867623" y="858473"/>
                </a:lnTo>
                <a:lnTo>
                  <a:pt x="2883526" y="815683"/>
                </a:lnTo>
                <a:lnTo>
                  <a:pt x="2898492" y="772451"/>
                </a:lnTo>
                <a:lnTo>
                  <a:pt x="2912510" y="728789"/>
                </a:lnTo>
                <a:lnTo>
                  <a:pt x="2925566" y="684709"/>
                </a:lnTo>
                <a:lnTo>
                  <a:pt x="2937649" y="640224"/>
                </a:lnTo>
                <a:lnTo>
                  <a:pt x="2948746" y="595346"/>
                </a:lnTo>
                <a:lnTo>
                  <a:pt x="2958845" y="550088"/>
                </a:lnTo>
                <a:lnTo>
                  <a:pt x="2967995" y="504104"/>
                </a:lnTo>
                <a:lnTo>
                  <a:pt x="2976018" y="458345"/>
                </a:lnTo>
                <a:lnTo>
                  <a:pt x="2983028" y="412152"/>
                </a:lnTo>
                <a:lnTo>
                  <a:pt x="2989010" y="365495"/>
                </a:lnTo>
                <a:lnTo>
                  <a:pt x="2993933" y="318519"/>
                </a:lnTo>
                <a:lnTo>
                  <a:pt x="2997782" y="271236"/>
                </a:lnTo>
                <a:lnTo>
                  <a:pt x="3000548" y="223659"/>
                </a:lnTo>
                <a:lnTo>
                  <a:pt x="3002216" y="175801"/>
                </a:lnTo>
                <a:lnTo>
                  <a:pt x="3002775" y="127673"/>
                </a:lnTo>
                <a:lnTo>
                  <a:pt x="3002502" y="95570"/>
                </a:lnTo>
                <a:lnTo>
                  <a:pt x="3001705" y="63593"/>
                </a:lnTo>
                <a:lnTo>
                  <a:pt x="3000417" y="31737"/>
                </a:lnTo>
                <a:lnTo>
                  <a:pt x="299867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35748"/>
            <a:ext cx="1089660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pPr algn="ctr"/>
            <a:endParaRPr lang="ru-RU" dirty="0"/>
          </a:p>
          <a:p>
            <a:pPr algn="ctr"/>
            <a:r>
              <a:rPr lang="ru-RU" dirty="0"/>
              <a:t>Участники программы </a:t>
            </a:r>
            <a:r>
              <a:rPr lang="ru-RU" dirty="0" smtClean="0"/>
              <a:t>«</a:t>
            </a:r>
            <a:r>
              <a:rPr lang="ru-RU" dirty="0"/>
              <a:t>Накопительная ипотека»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47901" y="751582"/>
            <a:ext cx="78105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5 шагов к намеченной цели!</a:t>
            </a:r>
          </a:p>
        </p:txBody>
      </p:sp>
      <p:sp>
        <p:nvSpPr>
          <p:cNvPr id="16" name="object 3"/>
          <p:cNvSpPr/>
          <p:nvPr/>
        </p:nvSpPr>
        <p:spPr>
          <a:xfrm>
            <a:off x="1" y="1828799"/>
            <a:ext cx="12191999" cy="628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/>
            <a:r>
              <a:rPr lang="ru-RU" sz="32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Verdana"/>
              </a:rPr>
              <a:t> Вижу цель - не вижу препятствий! </a:t>
            </a:r>
          </a:p>
        </p:txBody>
      </p:sp>
      <p:sp>
        <p:nvSpPr>
          <p:cNvPr id="19" name="object 6"/>
          <p:cNvSpPr txBox="1"/>
          <p:nvPr/>
        </p:nvSpPr>
        <p:spPr>
          <a:xfrm>
            <a:off x="304800" y="2678774"/>
            <a:ext cx="3408235" cy="8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55600">
              <a:lnSpc>
                <a:spcPct val="1064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1.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45" dirty="0" smtClean="0">
                <a:latin typeface="Arial"/>
                <a:cs typeface="Arial"/>
              </a:rPr>
              <a:t>Открытие в Банке вклада и счета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304800" y="3710995"/>
            <a:ext cx="4267200" cy="8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marR="5080" indent="-273050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2.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Заявление в центр господдержки населения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4800600" y="2590800"/>
            <a:ext cx="3958591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4488">
              <a:spcBef>
                <a:spcPts val="100"/>
              </a:spcBef>
              <a:tabLst>
                <a:tab pos="450850" algn="l"/>
              </a:tabLst>
            </a:pP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3</a:t>
            </a: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.</a:t>
            </a:r>
            <a:r>
              <a:rPr lang="ru-RU" sz="2600" b="1" spc="-10" dirty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Накопление с господдержкой </a:t>
            </a:r>
            <a:r>
              <a:rPr lang="ru-RU" sz="3200" b="1" spc="30" dirty="0" smtClean="0">
                <a:solidFill>
                  <a:srgbClr val="C00000"/>
                </a:solidFill>
                <a:latin typeface="Arial"/>
                <a:cs typeface="Arial"/>
              </a:rPr>
              <a:t>30%</a:t>
            </a:r>
            <a:endParaRPr sz="2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4800600" y="3733800"/>
            <a:ext cx="4343400" cy="436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4</a:t>
            </a: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Оформление сделки</a:t>
            </a:r>
          </a:p>
        </p:txBody>
      </p:sp>
      <p:sp>
        <p:nvSpPr>
          <p:cNvPr id="23" name="object 5"/>
          <p:cNvSpPr txBox="1"/>
          <p:nvPr/>
        </p:nvSpPr>
        <p:spPr>
          <a:xfrm rot="18929954">
            <a:off x="8508575" y="3453345"/>
            <a:ext cx="3448834" cy="600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r>
              <a:rPr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r>
              <a:rPr lang="ru-RU" sz="36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Новоселье</a:t>
            </a:r>
            <a:r>
              <a:rPr lang="ru-RU" sz="36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25" name="object 6"/>
          <p:cNvSpPr/>
          <p:nvPr/>
        </p:nvSpPr>
        <p:spPr>
          <a:xfrm>
            <a:off x="9872319" y="6253417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550"/>
                </a:move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7"/>
          <p:cNvSpPr/>
          <p:nvPr/>
        </p:nvSpPr>
        <p:spPr>
          <a:xfrm>
            <a:off x="9688239" y="5176025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78" y="163245"/>
                </a:moveTo>
                <a:lnTo>
                  <a:pt x="320648" y="206633"/>
                </a:lnTo>
                <a:lnTo>
                  <a:pt x="304193" y="245627"/>
                </a:lnTo>
                <a:lnTo>
                  <a:pt x="278669" y="278668"/>
                </a:lnTo>
                <a:lnTo>
                  <a:pt x="245631" y="304197"/>
                </a:lnTo>
                <a:lnTo>
                  <a:pt x="206634" y="320658"/>
                </a:lnTo>
                <a:lnTo>
                  <a:pt x="163233" y="326491"/>
                </a:lnTo>
                <a:lnTo>
                  <a:pt x="119832" y="320658"/>
                </a:lnTo>
                <a:lnTo>
                  <a:pt x="80837" y="304197"/>
                </a:lnTo>
                <a:lnTo>
                  <a:pt x="47802" y="278668"/>
                </a:lnTo>
                <a:lnTo>
                  <a:pt x="22281" y="245627"/>
                </a:lnTo>
                <a:lnTo>
                  <a:pt x="5829" y="206633"/>
                </a:lnTo>
                <a:lnTo>
                  <a:pt x="0" y="163245"/>
                </a:lnTo>
                <a:lnTo>
                  <a:pt x="5829" y="119862"/>
                </a:lnTo>
                <a:lnTo>
                  <a:pt x="22281" y="80869"/>
                </a:lnTo>
                <a:lnTo>
                  <a:pt x="47802" y="47828"/>
                </a:lnTo>
                <a:lnTo>
                  <a:pt x="80837" y="22296"/>
                </a:lnTo>
                <a:lnTo>
                  <a:pt x="119832" y="5834"/>
                </a:lnTo>
                <a:lnTo>
                  <a:pt x="163233" y="0"/>
                </a:lnTo>
                <a:lnTo>
                  <a:pt x="206634" y="5834"/>
                </a:lnTo>
                <a:lnTo>
                  <a:pt x="245631" y="22296"/>
                </a:lnTo>
                <a:lnTo>
                  <a:pt x="278669" y="47828"/>
                </a:lnTo>
                <a:lnTo>
                  <a:pt x="304193" y="80869"/>
                </a:lnTo>
                <a:lnTo>
                  <a:pt x="320648" y="119862"/>
                </a:lnTo>
                <a:lnTo>
                  <a:pt x="326478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8"/>
          <p:cNvSpPr/>
          <p:nvPr/>
        </p:nvSpPr>
        <p:spPr>
          <a:xfrm>
            <a:off x="10453205" y="5176025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91" y="163245"/>
                </a:moveTo>
                <a:lnTo>
                  <a:pt x="320661" y="206633"/>
                </a:lnTo>
                <a:lnTo>
                  <a:pt x="304206" y="245627"/>
                </a:lnTo>
                <a:lnTo>
                  <a:pt x="278682" y="278668"/>
                </a:lnTo>
                <a:lnTo>
                  <a:pt x="245644" y="304197"/>
                </a:lnTo>
                <a:lnTo>
                  <a:pt x="206647" y="320658"/>
                </a:lnTo>
                <a:lnTo>
                  <a:pt x="163245" y="326491"/>
                </a:lnTo>
                <a:lnTo>
                  <a:pt x="119844" y="320658"/>
                </a:lnTo>
                <a:lnTo>
                  <a:pt x="80847" y="304197"/>
                </a:lnTo>
                <a:lnTo>
                  <a:pt x="47809" y="278668"/>
                </a:lnTo>
                <a:lnTo>
                  <a:pt x="22285" y="245627"/>
                </a:lnTo>
                <a:lnTo>
                  <a:pt x="5830" y="206633"/>
                </a:lnTo>
                <a:lnTo>
                  <a:pt x="0" y="163245"/>
                </a:lnTo>
                <a:lnTo>
                  <a:pt x="5830" y="119862"/>
                </a:lnTo>
                <a:lnTo>
                  <a:pt x="22285" y="80869"/>
                </a:lnTo>
                <a:lnTo>
                  <a:pt x="47809" y="47828"/>
                </a:lnTo>
                <a:lnTo>
                  <a:pt x="80847" y="22296"/>
                </a:lnTo>
                <a:lnTo>
                  <a:pt x="119844" y="5834"/>
                </a:lnTo>
                <a:lnTo>
                  <a:pt x="163245" y="0"/>
                </a:lnTo>
                <a:lnTo>
                  <a:pt x="206647" y="5834"/>
                </a:lnTo>
                <a:lnTo>
                  <a:pt x="245644" y="22296"/>
                </a:lnTo>
                <a:lnTo>
                  <a:pt x="278682" y="47828"/>
                </a:lnTo>
                <a:lnTo>
                  <a:pt x="304206" y="80869"/>
                </a:lnTo>
                <a:lnTo>
                  <a:pt x="320661" y="119862"/>
                </a:lnTo>
                <a:lnTo>
                  <a:pt x="326491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9"/>
          <p:cNvSpPr/>
          <p:nvPr/>
        </p:nvSpPr>
        <p:spPr>
          <a:xfrm>
            <a:off x="9557645" y="5600472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587654" y="587654"/>
                </a:moveTo>
                <a:lnTo>
                  <a:pt x="587654" y="146913"/>
                </a:lnTo>
                <a:lnTo>
                  <a:pt x="580155" y="100525"/>
                </a:lnTo>
                <a:lnTo>
                  <a:pt x="559280" y="60202"/>
                </a:lnTo>
                <a:lnTo>
                  <a:pt x="527465" y="28381"/>
                </a:lnTo>
                <a:lnTo>
                  <a:pt x="487145" y="7501"/>
                </a:lnTo>
                <a:lnTo>
                  <a:pt x="440753" y="0"/>
                </a:lnTo>
                <a:lnTo>
                  <a:pt x="411353" y="0"/>
                </a:lnTo>
                <a:lnTo>
                  <a:pt x="176288" y="0"/>
                </a:lnTo>
                <a:lnTo>
                  <a:pt x="146913" y="0"/>
                </a:lnTo>
                <a:lnTo>
                  <a:pt x="100515" y="7501"/>
                </a:lnTo>
                <a:lnTo>
                  <a:pt x="60191" y="28381"/>
                </a:lnTo>
                <a:lnTo>
                  <a:pt x="28374" y="60202"/>
                </a:lnTo>
                <a:lnTo>
                  <a:pt x="7499" y="100525"/>
                </a:lnTo>
                <a:lnTo>
                  <a:pt x="0" y="146913"/>
                </a:lnTo>
                <a:lnTo>
                  <a:pt x="0" y="587654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0"/>
          <p:cNvSpPr/>
          <p:nvPr/>
        </p:nvSpPr>
        <p:spPr>
          <a:xfrm>
            <a:off x="9982073" y="6155481"/>
            <a:ext cx="195872" cy="13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1"/>
          <p:cNvSpPr/>
          <p:nvPr/>
        </p:nvSpPr>
        <p:spPr>
          <a:xfrm>
            <a:off x="9525000" y="6155481"/>
            <a:ext cx="195884" cy="130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2"/>
          <p:cNvSpPr/>
          <p:nvPr/>
        </p:nvSpPr>
        <p:spPr>
          <a:xfrm>
            <a:off x="10616451" y="6318720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94" y="0"/>
                </a:moveTo>
                <a:lnTo>
                  <a:pt x="0" y="0"/>
                </a:lnTo>
                <a:lnTo>
                  <a:pt x="0" y="359130"/>
                </a:lnTo>
                <a:lnTo>
                  <a:pt x="5133" y="384543"/>
                </a:lnTo>
                <a:lnTo>
                  <a:pt x="19129" y="405296"/>
                </a:lnTo>
                <a:lnTo>
                  <a:pt x="39883" y="419289"/>
                </a:lnTo>
                <a:lnTo>
                  <a:pt x="65290" y="424421"/>
                </a:lnTo>
                <a:lnTo>
                  <a:pt x="90710" y="419289"/>
                </a:lnTo>
                <a:lnTo>
                  <a:pt x="111467" y="405296"/>
                </a:lnTo>
                <a:lnTo>
                  <a:pt x="125462" y="384543"/>
                </a:lnTo>
                <a:lnTo>
                  <a:pt x="130594" y="359130"/>
                </a:lnTo>
                <a:lnTo>
                  <a:pt x="130594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3"/>
          <p:cNvSpPr/>
          <p:nvPr/>
        </p:nvSpPr>
        <p:spPr>
          <a:xfrm>
            <a:off x="10485856" y="6318720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81" y="0"/>
                </a:moveTo>
                <a:lnTo>
                  <a:pt x="0" y="0"/>
                </a:lnTo>
                <a:lnTo>
                  <a:pt x="0" y="359130"/>
                </a:lnTo>
                <a:lnTo>
                  <a:pt x="5131" y="384543"/>
                </a:lnTo>
                <a:lnTo>
                  <a:pt x="19124" y="405296"/>
                </a:lnTo>
                <a:lnTo>
                  <a:pt x="39878" y="419289"/>
                </a:lnTo>
                <a:lnTo>
                  <a:pt x="65290" y="424421"/>
                </a:lnTo>
                <a:lnTo>
                  <a:pt x="90703" y="419289"/>
                </a:lnTo>
                <a:lnTo>
                  <a:pt x="111456" y="405296"/>
                </a:lnTo>
                <a:lnTo>
                  <a:pt x="125450" y="384543"/>
                </a:lnTo>
                <a:lnTo>
                  <a:pt x="130581" y="359130"/>
                </a:lnTo>
                <a:lnTo>
                  <a:pt x="130581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4"/>
          <p:cNvSpPr/>
          <p:nvPr/>
        </p:nvSpPr>
        <p:spPr>
          <a:xfrm>
            <a:off x="10616438" y="5862054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0" y="456666"/>
                </a:moveTo>
                <a:lnTo>
                  <a:pt x="281089" y="456666"/>
                </a:lnTo>
                <a:lnTo>
                  <a:pt x="288563" y="455705"/>
                </a:lnTo>
                <a:lnTo>
                  <a:pt x="312039" y="419403"/>
                </a:lnTo>
                <a:lnTo>
                  <a:pt x="310515" y="411251"/>
                </a:lnTo>
                <a:lnTo>
                  <a:pt x="17420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5"/>
          <p:cNvSpPr/>
          <p:nvPr/>
        </p:nvSpPr>
        <p:spPr>
          <a:xfrm>
            <a:off x="10616438" y="5600472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268249" y="544321"/>
                </a:moveTo>
                <a:lnTo>
                  <a:pt x="277245" y="561711"/>
                </a:lnTo>
                <a:lnTo>
                  <a:pt x="290963" y="575427"/>
                </a:lnTo>
                <a:lnTo>
                  <a:pt x="308357" y="584423"/>
                </a:lnTo>
                <a:lnTo>
                  <a:pt x="328383" y="587654"/>
                </a:lnTo>
                <a:lnTo>
                  <a:pt x="359023" y="580465"/>
                </a:lnTo>
                <a:lnTo>
                  <a:pt x="379401" y="561128"/>
                </a:lnTo>
                <a:lnTo>
                  <a:pt x="388103" y="532988"/>
                </a:lnTo>
                <a:lnTo>
                  <a:pt x="383717" y="499389"/>
                </a:lnTo>
                <a:lnTo>
                  <a:pt x="350659" y="397642"/>
                </a:lnTo>
                <a:lnTo>
                  <a:pt x="307141" y="263980"/>
                </a:lnTo>
                <a:lnTo>
                  <a:pt x="269240" y="147661"/>
                </a:lnTo>
                <a:lnTo>
                  <a:pt x="253034" y="97942"/>
                </a:lnTo>
                <a:lnTo>
                  <a:pt x="217708" y="37536"/>
                </a:lnTo>
                <a:lnTo>
                  <a:pt x="181627" y="11015"/>
                </a:lnTo>
                <a:lnTo>
                  <a:pt x="130594" y="0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6"/>
          <p:cNvSpPr/>
          <p:nvPr/>
        </p:nvSpPr>
        <p:spPr>
          <a:xfrm>
            <a:off x="10304411" y="5862054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312027" y="456666"/>
                </a:moveTo>
                <a:lnTo>
                  <a:pt x="30950" y="456666"/>
                </a:lnTo>
                <a:lnTo>
                  <a:pt x="23476" y="455705"/>
                </a:lnTo>
                <a:lnTo>
                  <a:pt x="0" y="419403"/>
                </a:lnTo>
                <a:lnTo>
                  <a:pt x="1524" y="411251"/>
                </a:lnTo>
                <a:lnTo>
                  <a:pt x="137833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7"/>
          <p:cNvSpPr/>
          <p:nvPr/>
        </p:nvSpPr>
        <p:spPr>
          <a:xfrm>
            <a:off x="10228341" y="5600472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119859" y="544321"/>
                </a:moveTo>
                <a:lnTo>
                  <a:pt x="110863" y="561711"/>
                </a:lnTo>
                <a:lnTo>
                  <a:pt x="97145" y="575427"/>
                </a:lnTo>
                <a:lnTo>
                  <a:pt x="79751" y="584423"/>
                </a:lnTo>
                <a:lnTo>
                  <a:pt x="59725" y="587654"/>
                </a:lnTo>
                <a:lnTo>
                  <a:pt x="29083" y="580465"/>
                </a:lnTo>
                <a:lnTo>
                  <a:pt x="8703" y="561128"/>
                </a:lnTo>
                <a:lnTo>
                  <a:pt x="0" y="532988"/>
                </a:lnTo>
                <a:lnTo>
                  <a:pt x="4391" y="499389"/>
                </a:lnTo>
                <a:lnTo>
                  <a:pt x="37449" y="397642"/>
                </a:lnTo>
                <a:lnTo>
                  <a:pt x="80967" y="263980"/>
                </a:lnTo>
                <a:lnTo>
                  <a:pt x="118868" y="147661"/>
                </a:lnTo>
                <a:lnTo>
                  <a:pt x="135074" y="97942"/>
                </a:lnTo>
                <a:lnTo>
                  <a:pt x="170401" y="37536"/>
                </a:lnTo>
                <a:lnTo>
                  <a:pt x="206481" y="11015"/>
                </a:lnTo>
                <a:lnTo>
                  <a:pt x="257515" y="0"/>
                </a:lnTo>
                <a:lnTo>
                  <a:pt x="388096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8"/>
          <p:cNvSpPr/>
          <p:nvPr/>
        </p:nvSpPr>
        <p:spPr>
          <a:xfrm>
            <a:off x="9688227" y="5829008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163245" y="832523"/>
                </a:moveTo>
                <a:lnTo>
                  <a:pt x="156830" y="864296"/>
                </a:lnTo>
                <a:lnTo>
                  <a:pt x="139336" y="890241"/>
                </a:lnTo>
                <a:lnTo>
                  <a:pt x="113391" y="907732"/>
                </a:lnTo>
                <a:lnTo>
                  <a:pt x="81622" y="914145"/>
                </a:lnTo>
                <a:lnTo>
                  <a:pt x="49849" y="907732"/>
                </a:lnTo>
                <a:lnTo>
                  <a:pt x="23904" y="890241"/>
                </a:lnTo>
                <a:lnTo>
                  <a:pt x="6413" y="864296"/>
                </a:lnTo>
                <a:lnTo>
                  <a:pt x="0" y="832523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19"/>
          <p:cNvSpPr/>
          <p:nvPr/>
        </p:nvSpPr>
        <p:spPr>
          <a:xfrm>
            <a:off x="9851472" y="5829008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0" y="832523"/>
                </a:moveTo>
                <a:lnTo>
                  <a:pt x="6413" y="864296"/>
                </a:lnTo>
                <a:lnTo>
                  <a:pt x="23904" y="890241"/>
                </a:lnTo>
                <a:lnTo>
                  <a:pt x="49849" y="907732"/>
                </a:lnTo>
                <a:lnTo>
                  <a:pt x="81622" y="914145"/>
                </a:lnTo>
                <a:lnTo>
                  <a:pt x="113391" y="907732"/>
                </a:lnTo>
                <a:lnTo>
                  <a:pt x="139336" y="890241"/>
                </a:lnTo>
                <a:lnTo>
                  <a:pt x="156830" y="864296"/>
                </a:lnTo>
                <a:lnTo>
                  <a:pt x="163245" y="832523"/>
                </a:lnTo>
                <a:lnTo>
                  <a:pt x="16324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20"/>
          <p:cNvSpPr/>
          <p:nvPr/>
        </p:nvSpPr>
        <p:spPr>
          <a:xfrm>
            <a:off x="11673205" y="4003638"/>
            <a:ext cx="518795" cy="2379980"/>
          </a:xfrm>
          <a:custGeom>
            <a:avLst/>
            <a:gdLst/>
            <a:ahLst/>
            <a:cxnLst/>
            <a:rect l="l" t="t" r="r" b="b"/>
            <a:pathLst>
              <a:path w="518795" h="2379979">
                <a:moveTo>
                  <a:pt x="518642" y="0"/>
                </a:moveTo>
                <a:lnTo>
                  <a:pt x="0" y="518642"/>
                </a:lnTo>
                <a:lnTo>
                  <a:pt x="0" y="2379801"/>
                </a:lnTo>
                <a:lnTo>
                  <a:pt x="518642" y="2379801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21"/>
          <p:cNvSpPr/>
          <p:nvPr/>
        </p:nvSpPr>
        <p:spPr>
          <a:xfrm>
            <a:off x="11892178" y="4686504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30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2"/>
          <p:cNvSpPr/>
          <p:nvPr/>
        </p:nvSpPr>
        <p:spPr>
          <a:xfrm>
            <a:off x="11892178" y="5233912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23"/>
          <p:cNvSpPr/>
          <p:nvPr/>
        </p:nvSpPr>
        <p:spPr>
          <a:xfrm>
            <a:off x="11892178" y="5781294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47"/>
                </a:moveTo>
                <a:lnTo>
                  <a:pt x="0" y="328447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4"/>
          <p:cNvSpPr/>
          <p:nvPr/>
        </p:nvSpPr>
        <p:spPr>
          <a:xfrm>
            <a:off x="10578427" y="468650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25"/>
          <p:cNvSpPr/>
          <p:nvPr/>
        </p:nvSpPr>
        <p:spPr>
          <a:xfrm>
            <a:off x="11125810" y="468650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26"/>
          <p:cNvSpPr/>
          <p:nvPr/>
        </p:nvSpPr>
        <p:spPr>
          <a:xfrm>
            <a:off x="11125810" y="5233912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27"/>
          <p:cNvSpPr/>
          <p:nvPr/>
        </p:nvSpPr>
        <p:spPr>
          <a:xfrm>
            <a:off x="11125810" y="578129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47"/>
                </a:moveTo>
                <a:lnTo>
                  <a:pt x="0" y="328447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47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8"/>
          <p:cNvSpPr/>
          <p:nvPr/>
        </p:nvSpPr>
        <p:spPr>
          <a:xfrm>
            <a:off x="10320261" y="3810000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806883" y="110807"/>
                </a:move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806883" y="110807"/>
                </a:lnTo>
                <a:close/>
              </a:path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806883" y="110807"/>
                </a:lnTo>
                <a:lnTo>
                  <a:pt x="696074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29"/>
          <p:cNvSpPr/>
          <p:nvPr/>
        </p:nvSpPr>
        <p:spPr>
          <a:xfrm>
            <a:off x="10320261" y="3810000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5666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696074" y="0"/>
                </a:lnTo>
                <a:close/>
              </a:path>
            </a:pathLst>
          </a:custGeom>
          <a:ln w="1567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TextBox 48"/>
          <p:cNvSpPr txBox="1"/>
          <p:nvPr/>
        </p:nvSpPr>
        <p:spPr>
          <a:xfrm>
            <a:off x="1676400" y="4800600"/>
            <a:ext cx="664072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35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pc="40" dirty="0">
                <a:latin typeface="Arial"/>
                <a:cs typeface="Arial"/>
              </a:rPr>
              <a:t>Оригинал </a:t>
            </a:r>
            <a:r>
              <a:rPr lang="ru-RU" spc="65" dirty="0">
                <a:latin typeface="Arial"/>
                <a:cs typeface="Arial"/>
              </a:rPr>
              <a:t>и </a:t>
            </a:r>
            <a:r>
              <a:rPr lang="ru-RU" spc="60" dirty="0">
                <a:latin typeface="Arial"/>
                <a:cs typeface="Arial"/>
              </a:rPr>
              <a:t>копия </a:t>
            </a:r>
            <a:r>
              <a:rPr lang="ru-RU" spc="-3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паспорта</a:t>
            </a:r>
            <a:r>
              <a:rPr lang="ru-RU" dirty="0" smtClean="0">
                <a:latin typeface="Arial"/>
                <a:cs typeface="Arial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/>
                <a:cs typeface="Arial"/>
              </a:rPr>
              <a:t>Выписка </a:t>
            </a:r>
            <a:r>
              <a:rPr lang="ru-RU" dirty="0">
                <a:latin typeface="Arial"/>
                <a:cs typeface="Arial"/>
              </a:rPr>
              <a:t>из ЕГРН о правах отдельного </a:t>
            </a:r>
            <a:r>
              <a:rPr lang="ru-RU" dirty="0" smtClean="0">
                <a:latin typeface="Arial"/>
                <a:cs typeface="Arial"/>
              </a:rPr>
              <a:t>лица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 имевшиеся (имеющиеся) у него  объекты </a:t>
            </a:r>
            <a:r>
              <a:rPr lang="ru-RU" dirty="0" smtClean="0">
                <a:latin typeface="Arial"/>
                <a:cs typeface="Arial"/>
              </a:rPr>
              <a:t>недвижимости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 Краснодарскому краю</a:t>
            </a:r>
            <a:r>
              <a:rPr lang="ru-RU" dirty="0" smtClean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51" name="object 7"/>
          <p:cNvSpPr/>
          <p:nvPr/>
        </p:nvSpPr>
        <p:spPr>
          <a:xfrm>
            <a:off x="353695" y="4881148"/>
            <a:ext cx="1094105" cy="1415415"/>
          </a:xfrm>
          <a:custGeom>
            <a:avLst/>
            <a:gdLst/>
            <a:ahLst/>
            <a:cxnLst/>
            <a:rect l="l" t="t" r="r" b="b"/>
            <a:pathLst>
              <a:path w="1094105" h="1415414">
                <a:moveTo>
                  <a:pt x="1093635" y="1415275"/>
                </a:moveTo>
                <a:lnTo>
                  <a:pt x="0" y="1415275"/>
                </a:lnTo>
                <a:lnTo>
                  <a:pt x="0" y="0"/>
                </a:lnTo>
                <a:lnTo>
                  <a:pt x="707644" y="0"/>
                </a:lnTo>
                <a:lnTo>
                  <a:pt x="1093635" y="385978"/>
                </a:lnTo>
                <a:lnTo>
                  <a:pt x="1093635" y="1415275"/>
                </a:lnTo>
                <a:close/>
              </a:path>
            </a:pathLst>
          </a:custGeom>
          <a:ln w="5736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TextBox 51"/>
          <p:cNvSpPr txBox="1"/>
          <p:nvPr/>
        </p:nvSpPr>
        <p:spPr>
          <a:xfrm rot="18059387">
            <a:off x="190545" y="5457111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Документы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7733"/>
            <a:ext cx="12187415" cy="797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400" spc="85" dirty="0" smtClean="0">
              <a:latin typeface="Arial"/>
              <a:cs typeface="Arial"/>
            </a:endParaRPr>
          </a:p>
          <a:p>
            <a:pPr algn="ctr"/>
            <a:r>
              <a:rPr lang="ru-RU" sz="2000" spc="85" dirty="0" smtClean="0">
                <a:latin typeface="Arial"/>
                <a:cs typeface="Arial"/>
              </a:rPr>
              <a:t>Кредитные</a:t>
            </a:r>
            <a:r>
              <a:rPr lang="ru-RU" sz="2000" spc="-125" dirty="0" smtClean="0">
                <a:latin typeface="Arial"/>
                <a:cs typeface="Arial"/>
              </a:rPr>
              <a:t> </a:t>
            </a:r>
            <a:r>
              <a:rPr lang="ru-RU" sz="2000" spc="75" dirty="0" smtClean="0">
                <a:latin typeface="Arial"/>
                <a:cs typeface="Arial"/>
              </a:rPr>
              <a:t>организации </a:t>
            </a:r>
            <a:r>
              <a:rPr lang="ru-RU" sz="2000" spc="75" dirty="0">
                <a:latin typeface="Arial"/>
                <a:cs typeface="Arial"/>
              </a:rPr>
              <a:t>заключившие </a:t>
            </a:r>
            <a:r>
              <a:rPr lang="ru-RU" sz="2000" spc="85" dirty="0" smtClean="0">
                <a:latin typeface="Arial"/>
                <a:cs typeface="Arial"/>
              </a:rPr>
              <a:t>Соглашение с министерством ТЭК </a:t>
            </a:r>
            <a:r>
              <a:rPr lang="ru-RU" sz="2000" spc="85" dirty="0">
                <a:latin typeface="Arial"/>
                <a:cs typeface="Arial"/>
              </a:rPr>
              <a:t>и ЖКХ </a:t>
            </a:r>
            <a:r>
              <a:rPr lang="ru-RU" sz="2000" spc="85" dirty="0" smtClean="0">
                <a:latin typeface="Arial"/>
                <a:cs typeface="Arial"/>
              </a:rPr>
              <a:t>Краснодарского края</a:t>
            </a:r>
            <a:endParaRPr lang="ru-RU" sz="2000" spc="85" dirty="0">
              <a:latin typeface="Arial"/>
              <a:cs typeface="Arial"/>
            </a:endParaRPr>
          </a:p>
          <a:p>
            <a:endParaRPr sz="2400" dirty="0"/>
          </a:p>
        </p:txBody>
      </p:sp>
      <p:pic>
        <p:nvPicPr>
          <p:cNvPr id="13" name="Рисунок 12" descr="C:\Users\Игорь\Downloads\rosselhozbank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32435"/>
            <a:ext cx="2705100" cy="73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Игорь\Downloads\Без названия.pn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54" y="1547348"/>
            <a:ext cx="3238500" cy="6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495800" y="2597009"/>
            <a:ext cx="2705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АО «Россельхозбанк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(38 филиалов в КК)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«Накопи на мечту»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(861) 254-25-65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(800) 100-0-100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486804" y="2535454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ПАО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КБ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«Центр-Инвест» </a:t>
            </a:r>
            <a:endParaRPr lang="en-US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(23 филиала в КК)</a:t>
            </a: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«Ипотечный» </a:t>
            </a:r>
            <a:endParaRPr lang="en-US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(861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219-51-19</a:t>
            </a: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(800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200-99-29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669301"/>
            <a:ext cx="70866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pPr algn="ctr"/>
            <a:r>
              <a:rPr lang="ru-RU" sz="3200" dirty="0" smtClean="0"/>
              <a:t>Банки </a:t>
            </a:r>
            <a:r>
              <a:rPr lang="ru-RU" sz="3200" dirty="0"/>
              <a:t>- </a:t>
            </a:r>
            <a:r>
              <a:rPr lang="ru-RU" sz="3200" dirty="0" smtClean="0"/>
              <a:t>Партнеры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3505"/>
            <a:ext cx="2581246" cy="9144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66723" y="2590326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АО «Банк ДОМ.РФ» </a:t>
            </a:r>
            <a:endParaRPr lang="en-US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 филиал в КК)</a:t>
            </a:r>
          </a:p>
          <a:p>
            <a:pPr algn="ctr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 «Накопительная ипотека» </a:t>
            </a:r>
            <a:endParaRPr lang="en-US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(800)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775-86-86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365" y="0"/>
            <a:ext cx="1635252" cy="775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4259884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33481" y="1134809"/>
            <a:ext cx="1755470" cy="4746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49476" y="1556437"/>
            <a:ext cx="9686417" cy="3903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944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Arial"/>
              <a:cs typeface="Arial"/>
            </a:endParaRPr>
          </a:p>
          <a:p>
            <a:pPr marL="922019">
              <a:lnSpc>
                <a:spcPct val="100000"/>
              </a:lnSpc>
              <a:spcBef>
                <a:spcPts val="919"/>
              </a:spcBef>
            </a:pPr>
            <a:r>
              <a:rPr sz="2000" spc="25" dirty="0" smtClean="0">
                <a:latin typeface="Arial"/>
                <a:cs typeface="Arial"/>
              </a:rPr>
              <a:t>Использование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средств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социальной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выплаты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65" dirty="0" smtClean="0">
                <a:latin typeface="Arial"/>
                <a:cs typeface="Arial"/>
              </a:rPr>
              <a:t>возможно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на</a:t>
            </a:r>
            <a:r>
              <a:rPr sz="2000" spc="-25" dirty="0" smtClean="0">
                <a:latin typeface="Arial"/>
                <a:cs typeface="Arial"/>
              </a:rPr>
              <a:t>:</a:t>
            </a:r>
            <a:endParaRPr lang="ru-RU" sz="2000" spc="-25" dirty="0" smtClean="0">
              <a:latin typeface="Arial"/>
              <a:cs typeface="Arial"/>
            </a:endParaRPr>
          </a:p>
          <a:p>
            <a:pPr marL="1417955" lvl="1" indent="-134620">
              <a:lnSpc>
                <a:spcPct val="150000"/>
              </a:lnSpc>
              <a:spcBef>
                <a:spcPts val="720"/>
              </a:spcBef>
              <a:buChar char="-"/>
              <a:tabLst>
                <a:tab pos="1418590" algn="l"/>
              </a:tabLst>
            </a:pPr>
            <a:r>
              <a:rPr lang="ru-RU" sz="2000" spc="45" dirty="0" smtClean="0">
                <a:latin typeface="Arial"/>
                <a:cs typeface="Arial"/>
              </a:rPr>
              <a:t>Приобретение </a:t>
            </a:r>
            <a:r>
              <a:rPr sz="2000" spc="65" dirty="0" smtClean="0">
                <a:latin typeface="Arial"/>
                <a:cs typeface="Arial"/>
              </a:rPr>
              <a:t>готового</a:t>
            </a:r>
            <a:r>
              <a:rPr sz="2000" spc="-240" dirty="0" smtClean="0">
                <a:latin typeface="Arial"/>
                <a:cs typeface="Arial"/>
              </a:rPr>
              <a:t> </a:t>
            </a:r>
            <a:r>
              <a:rPr sz="2000" spc="40" dirty="0" smtClean="0">
                <a:latin typeface="Arial"/>
                <a:cs typeface="Arial"/>
              </a:rPr>
              <a:t>жилья</a:t>
            </a:r>
            <a:r>
              <a:rPr sz="2000" spc="40" dirty="0"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45" dirty="0">
                <a:latin typeface="Arial"/>
                <a:cs typeface="Arial"/>
              </a:rPr>
              <a:t>Приобретение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жилого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помещения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любом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этапе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строительства;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20" dirty="0" smtClean="0">
                <a:latin typeface="Arial"/>
                <a:cs typeface="Arial"/>
              </a:rPr>
              <a:t>Строительство </a:t>
            </a:r>
            <a:r>
              <a:rPr sz="2000" spc="45" dirty="0" smtClean="0">
                <a:latin typeface="Arial"/>
                <a:cs typeface="Arial"/>
              </a:rPr>
              <a:t>индивидуального </a:t>
            </a:r>
            <a:r>
              <a:rPr sz="2000" spc="85" dirty="0">
                <a:latin typeface="Arial"/>
                <a:cs typeface="Arial"/>
              </a:rPr>
              <a:t>жилого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spc="30" dirty="0" smtClean="0">
                <a:latin typeface="Arial"/>
                <a:cs typeface="Arial"/>
              </a:rPr>
              <a:t>дома</a:t>
            </a:r>
            <a:r>
              <a:rPr lang="ru-RU" sz="2000" spc="30" dirty="0" smtClean="0">
                <a:latin typeface="Arial"/>
                <a:cs typeface="Arial"/>
              </a:rPr>
              <a:t>.</a:t>
            </a:r>
            <a:endParaRPr sz="2000" dirty="0" smtClean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</a:pPr>
            <a:endParaRPr sz="2000" dirty="0" smtClean="0">
              <a:latin typeface="Times New Roman"/>
              <a:cs typeface="Times New Roman"/>
            </a:endParaRPr>
          </a:p>
          <a:p>
            <a:pPr marL="12700" marR="1063625">
              <a:lnSpc>
                <a:spcPts val="2600"/>
              </a:lnSpc>
              <a:spcBef>
                <a:spcPts val="5"/>
              </a:spcBef>
            </a:pPr>
            <a:r>
              <a:rPr sz="2300" b="1" spc="20" dirty="0" smtClean="0">
                <a:solidFill>
                  <a:srgbClr val="C00000"/>
                </a:solidFill>
                <a:latin typeface="Arial"/>
                <a:cs typeface="Arial"/>
              </a:rPr>
              <a:t>Приобретаемое </a:t>
            </a:r>
            <a:r>
              <a:rPr sz="2300" b="1" spc="70" dirty="0" smtClean="0">
                <a:solidFill>
                  <a:srgbClr val="C00000"/>
                </a:solidFill>
                <a:latin typeface="Arial"/>
                <a:cs typeface="Arial"/>
              </a:rPr>
              <a:t>жилое</a:t>
            </a:r>
            <a:r>
              <a:rPr lang="ru-RU" sz="2300" b="1" spc="7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spc="-45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C00000"/>
                </a:solidFill>
                <a:latin typeface="Arial"/>
                <a:cs typeface="Arial"/>
              </a:rPr>
              <a:t>помещение </a:t>
            </a:r>
            <a:r>
              <a:rPr sz="2300" b="1" spc="55" dirty="0" smtClean="0">
                <a:solidFill>
                  <a:srgbClr val="C00000"/>
                </a:solidFill>
                <a:latin typeface="Arial"/>
                <a:cs typeface="Arial"/>
              </a:rPr>
              <a:t>должно</a:t>
            </a:r>
            <a:r>
              <a:rPr lang="ru-RU" sz="2300" b="1" spc="5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spc="-20" dirty="0" smtClean="0">
                <a:solidFill>
                  <a:srgbClr val="C00000"/>
                </a:solidFill>
                <a:latin typeface="Arial"/>
                <a:cs typeface="Arial"/>
              </a:rPr>
              <a:t>находиться </a:t>
            </a:r>
            <a:r>
              <a:rPr sz="2300" b="1" spc="-20" dirty="0">
                <a:solidFill>
                  <a:srgbClr val="C00000"/>
                </a:solidFill>
                <a:latin typeface="Arial"/>
                <a:cs typeface="Arial"/>
              </a:rPr>
              <a:t>на </a:t>
            </a:r>
            <a:r>
              <a:rPr sz="2300" b="1" spc="20" dirty="0">
                <a:solidFill>
                  <a:srgbClr val="C00000"/>
                </a:solidFill>
                <a:latin typeface="Arial"/>
                <a:cs typeface="Arial"/>
              </a:rPr>
              <a:t>территории </a:t>
            </a:r>
            <a:r>
              <a:rPr sz="2300" b="1" spc="5" dirty="0">
                <a:solidFill>
                  <a:srgbClr val="C00000"/>
                </a:solidFill>
                <a:latin typeface="Arial"/>
                <a:cs typeface="Arial"/>
              </a:rPr>
              <a:t>Краснодарского</a:t>
            </a:r>
            <a:r>
              <a:rPr sz="2300" b="1" spc="-3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300" b="1" spc="20" dirty="0">
                <a:solidFill>
                  <a:srgbClr val="C00000"/>
                </a:solidFill>
                <a:latin typeface="Arial"/>
                <a:cs typeface="Arial"/>
              </a:rPr>
              <a:t>края.</a:t>
            </a:r>
            <a:endParaRPr sz="2300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 smtClean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663" y="582897"/>
            <a:ext cx="11430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sz="3200" dirty="0" smtClean="0"/>
              <a:t> Целевое использование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381322" y="783617"/>
            <a:ext cx="1071487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pPr algn="ctr"/>
            <a:r>
              <a:rPr lang="ru-RU" sz="3200" dirty="0" smtClean="0"/>
              <a:t>Пример </a:t>
            </a:r>
            <a:r>
              <a:rPr lang="ru-RU" sz="3200" dirty="0" smtClean="0"/>
              <a:t>расчета для </a:t>
            </a:r>
            <a:r>
              <a:rPr lang="ru-RU" sz="3200" dirty="0" smtClean="0">
                <a:solidFill>
                  <a:srgbClr val="FF0000"/>
                </a:solidFill>
              </a:rPr>
              <a:t>двух</a:t>
            </a:r>
            <a:r>
              <a:rPr lang="ru-RU" sz="3200" dirty="0" smtClean="0"/>
              <a:t> </a:t>
            </a:r>
            <a:r>
              <a:rPr lang="ru-RU" sz="3200" dirty="0" smtClean="0"/>
              <a:t>участников</a:t>
            </a:r>
            <a:endParaRPr lang="ru-RU" sz="3200" dirty="0" smtClean="0"/>
          </a:p>
        </p:txBody>
      </p:sp>
      <p:sp>
        <p:nvSpPr>
          <p:cNvPr id="34" name="object 5"/>
          <p:cNvSpPr/>
          <p:nvPr/>
        </p:nvSpPr>
        <p:spPr>
          <a:xfrm>
            <a:off x="756933" y="2846515"/>
            <a:ext cx="190500" cy="138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5" name="object 6"/>
          <p:cNvSpPr/>
          <p:nvPr/>
        </p:nvSpPr>
        <p:spPr>
          <a:xfrm>
            <a:off x="701764" y="2915082"/>
            <a:ext cx="512445" cy="471805"/>
          </a:xfrm>
          <a:custGeom>
            <a:avLst/>
            <a:gdLst/>
            <a:ahLst/>
            <a:cxnLst/>
            <a:rect l="l" t="t" r="r" b="b"/>
            <a:pathLst>
              <a:path w="512444" h="471804">
                <a:moveTo>
                  <a:pt x="491731" y="204076"/>
                </a:moveTo>
                <a:lnTo>
                  <a:pt x="471068" y="204076"/>
                </a:lnTo>
                <a:lnTo>
                  <a:pt x="460298" y="204076"/>
                </a:lnTo>
                <a:lnTo>
                  <a:pt x="455193" y="199275"/>
                </a:lnTo>
                <a:lnTo>
                  <a:pt x="430742" y="137868"/>
                </a:lnTo>
                <a:lnTo>
                  <a:pt x="367931" y="92748"/>
                </a:lnTo>
                <a:lnTo>
                  <a:pt x="368943" y="70031"/>
                </a:lnTo>
                <a:lnTo>
                  <a:pt x="372757" y="48464"/>
                </a:lnTo>
                <a:lnTo>
                  <a:pt x="379286" y="25852"/>
                </a:lnTo>
                <a:lnTo>
                  <a:pt x="388442" y="0"/>
                </a:lnTo>
                <a:lnTo>
                  <a:pt x="363827" y="8165"/>
                </a:lnTo>
                <a:lnTo>
                  <a:pt x="339624" y="21729"/>
                </a:lnTo>
                <a:lnTo>
                  <a:pt x="317520" y="42523"/>
                </a:lnTo>
                <a:lnTo>
                  <a:pt x="299199" y="72377"/>
                </a:lnTo>
                <a:lnTo>
                  <a:pt x="281021" y="68515"/>
                </a:lnTo>
                <a:lnTo>
                  <a:pt x="262277" y="65701"/>
                </a:lnTo>
                <a:lnTo>
                  <a:pt x="243013" y="63981"/>
                </a:lnTo>
                <a:lnTo>
                  <a:pt x="223278" y="63398"/>
                </a:lnTo>
                <a:lnTo>
                  <a:pt x="174140" y="67211"/>
                </a:lnTo>
                <a:lnTo>
                  <a:pt x="130800" y="78057"/>
                </a:lnTo>
                <a:lnTo>
                  <a:pt x="92637" y="95041"/>
                </a:lnTo>
                <a:lnTo>
                  <a:pt x="59029" y="117271"/>
                </a:lnTo>
                <a:lnTo>
                  <a:pt x="14208" y="176363"/>
                </a:lnTo>
                <a:lnTo>
                  <a:pt x="2690" y="216682"/>
                </a:lnTo>
                <a:lnTo>
                  <a:pt x="0" y="263944"/>
                </a:lnTo>
                <a:lnTo>
                  <a:pt x="7205" y="299822"/>
                </a:lnTo>
                <a:lnTo>
                  <a:pt x="23020" y="330700"/>
                </a:lnTo>
                <a:lnTo>
                  <a:pt x="43542" y="356107"/>
                </a:lnTo>
                <a:lnTo>
                  <a:pt x="64871" y="375577"/>
                </a:lnTo>
                <a:lnTo>
                  <a:pt x="68291" y="378342"/>
                </a:lnTo>
                <a:lnTo>
                  <a:pt x="71694" y="382354"/>
                </a:lnTo>
                <a:lnTo>
                  <a:pt x="73597" y="388159"/>
                </a:lnTo>
                <a:lnTo>
                  <a:pt x="72516" y="396303"/>
                </a:lnTo>
                <a:lnTo>
                  <a:pt x="68994" y="406357"/>
                </a:lnTo>
                <a:lnTo>
                  <a:pt x="65244" y="416169"/>
                </a:lnTo>
                <a:lnTo>
                  <a:pt x="62263" y="423614"/>
                </a:lnTo>
                <a:lnTo>
                  <a:pt x="61048" y="426567"/>
                </a:lnTo>
                <a:lnTo>
                  <a:pt x="59633" y="435114"/>
                </a:lnTo>
                <a:lnTo>
                  <a:pt x="114566" y="470179"/>
                </a:lnTo>
                <a:lnTo>
                  <a:pt x="123113" y="471590"/>
                </a:lnTo>
                <a:lnTo>
                  <a:pt x="131265" y="469677"/>
                </a:lnTo>
                <a:lnTo>
                  <a:pt x="152590" y="431558"/>
                </a:lnTo>
                <a:lnTo>
                  <a:pt x="159138" y="421538"/>
                </a:lnTo>
                <a:lnTo>
                  <a:pt x="169646" y="421138"/>
                </a:lnTo>
                <a:lnTo>
                  <a:pt x="189298" y="424900"/>
                </a:lnTo>
                <a:lnTo>
                  <a:pt x="223278" y="427367"/>
                </a:lnTo>
                <a:lnTo>
                  <a:pt x="258653" y="425842"/>
                </a:lnTo>
                <a:lnTo>
                  <a:pt x="279030" y="423849"/>
                </a:lnTo>
                <a:lnTo>
                  <a:pt x="289431" y="425267"/>
                </a:lnTo>
                <a:lnTo>
                  <a:pt x="294881" y="433971"/>
                </a:lnTo>
                <a:lnTo>
                  <a:pt x="298856" y="445833"/>
                </a:lnTo>
                <a:lnTo>
                  <a:pt x="303809" y="457517"/>
                </a:lnTo>
                <a:lnTo>
                  <a:pt x="308414" y="464850"/>
                </a:lnTo>
                <a:lnTo>
                  <a:pt x="315256" y="469677"/>
                </a:lnTo>
                <a:lnTo>
                  <a:pt x="323420" y="471590"/>
                </a:lnTo>
                <a:lnTo>
                  <a:pt x="331990" y="470179"/>
                </a:lnTo>
                <a:lnTo>
                  <a:pt x="372808" y="454736"/>
                </a:lnTo>
                <a:lnTo>
                  <a:pt x="380148" y="450111"/>
                </a:lnTo>
                <a:lnTo>
                  <a:pt x="384990" y="443266"/>
                </a:lnTo>
                <a:lnTo>
                  <a:pt x="386913" y="435114"/>
                </a:lnTo>
                <a:lnTo>
                  <a:pt x="385495" y="426567"/>
                </a:lnTo>
                <a:lnTo>
                  <a:pt x="378942" y="409219"/>
                </a:lnTo>
                <a:lnTo>
                  <a:pt x="375311" y="402497"/>
                </a:lnTo>
                <a:lnTo>
                  <a:pt x="374894" y="398260"/>
                </a:lnTo>
                <a:lnTo>
                  <a:pt x="378406" y="394712"/>
                </a:lnTo>
                <a:lnTo>
                  <a:pt x="386562" y="390055"/>
                </a:lnTo>
                <a:lnTo>
                  <a:pt x="406593" y="376961"/>
                </a:lnTo>
                <a:lnTo>
                  <a:pt x="423943" y="361099"/>
                </a:lnTo>
                <a:lnTo>
                  <a:pt x="438567" y="342702"/>
                </a:lnTo>
                <a:lnTo>
                  <a:pt x="450418" y="322008"/>
                </a:lnTo>
                <a:lnTo>
                  <a:pt x="453377" y="315785"/>
                </a:lnTo>
                <a:lnTo>
                  <a:pt x="457746" y="307327"/>
                </a:lnTo>
                <a:lnTo>
                  <a:pt x="471068" y="307327"/>
                </a:lnTo>
                <a:lnTo>
                  <a:pt x="491731" y="307327"/>
                </a:lnTo>
                <a:lnTo>
                  <a:pt x="499756" y="305701"/>
                </a:lnTo>
                <a:lnTo>
                  <a:pt x="506317" y="301272"/>
                </a:lnTo>
                <a:lnTo>
                  <a:pt x="510744" y="294715"/>
                </a:lnTo>
                <a:lnTo>
                  <a:pt x="512368" y="286702"/>
                </a:lnTo>
                <a:lnTo>
                  <a:pt x="512368" y="224739"/>
                </a:lnTo>
                <a:lnTo>
                  <a:pt x="510744" y="216710"/>
                </a:lnTo>
                <a:lnTo>
                  <a:pt x="506317" y="210140"/>
                </a:lnTo>
                <a:lnTo>
                  <a:pt x="499756" y="205704"/>
                </a:lnTo>
                <a:lnTo>
                  <a:pt x="491731" y="2040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6" name="object 7"/>
          <p:cNvSpPr/>
          <p:nvPr/>
        </p:nvSpPr>
        <p:spPr>
          <a:xfrm>
            <a:off x="1056208" y="310729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33" y="0"/>
                </a:moveTo>
                <a:lnTo>
                  <a:pt x="14857" y="1908"/>
                </a:lnTo>
                <a:lnTo>
                  <a:pt x="7123" y="7112"/>
                </a:lnTo>
                <a:lnTo>
                  <a:pt x="1910" y="14830"/>
                </a:lnTo>
                <a:lnTo>
                  <a:pt x="0" y="24282"/>
                </a:lnTo>
                <a:lnTo>
                  <a:pt x="1910" y="33743"/>
                </a:lnTo>
                <a:lnTo>
                  <a:pt x="7123" y="41470"/>
                </a:lnTo>
                <a:lnTo>
                  <a:pt x="14857" y="46679"/>
                </a:lnTo>
                <a:lnTo>
                  <a:pt x="24333" y="48590"/>
                </a:lnTo>
                <a:lnTo>
                  <a:pt x="33781" y="46679"/>
                </a:lnTo>
                <a:lnTo>
                  <a:pt x="41490" y="41470"/>
                </a:lnTo>
                <a:lnTo>
                  <a:pt x="46685" y="33743"/>
                </a:lnTo>
                <a:lnTo>
                  <a:pt x="48590" y="24282"/>
                </a:lnTo>
                <a:lnTo>
                  <a:pt x="46685" y="14830"/>
                </a:lnTo>
                <a:lnTo>
                  <a:pt x="41490" y="7112"/>
                </a:lnTo>
                <a:lnTo>
                  <a:pt x="33781" y="1908"/>
                </a:lnTo>
                <a:lnTo>
                  <a:pt x="2433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7" name="object 8"/>
          <p:cNvSpPr/>
          <p:nvPr/>
        </p:nvSpPr>
        <p:spPr>
          <a:xfrm>
            <a:off x="642633" y="2998293"/>
            <a:ext cx="73990" cy="12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361529" y="2165596"/>
            <a:ext cx="54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15" dirty="0" smtClean="0">
                <a:latin typeface="Arial"/>
                <a:cs typeface="Arial"/>
              </a:rPr>
              <a:t>Вклад </a:t>
            </a:r>
            <a:r>
              <a:rPr lang="ru-RU" sz="2400" spc="15" dirty="0">
                <a:latin typeface="Arial"/>
                <a:cs typeface="Arial"/>
              </a:rPr>
              <a:t>открыт на</a:t>
            </a:r>
            <a:r>
              <a:rPr lang="ru-RU" sz="2000" dirty="0" smtClean="0"/>
              <a:t> </a:t>
            </a:r>
            <a:r>
              <a:rPr lang="ru-RU" sz="2400" spc="15" dirty="0" smtClean="0">
                <a:latin typeface="Arial"/>
                <a:cs typeface="Arial"/>
              </a:rPr>
              <a:t>59 мес.</a:t>
            </a:r>
            <a:endParaRPr lang="ru-RU" sz="2400" spc="15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1529" y="2947078"/>
            <a:ext cx="968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Ежемесячный взнос на вклад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х 10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000 руб.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(1 180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000) </a:t>
            </a:r>
          </a:p>
        </p:txBody>
      </p:sp>
      <p:sp>
        <p:nvSpPr>
          <p:cNvPr id="43" name="object 16"/>
          <p:cNvSpPr/>
          <p:nvPr/>
        </p:nvSpPr>
        <p:spPr>
          <a:xfrm>
            <a:off x="838288" y="3649193"/>
            <a:ext cx="239395" cy="240954"/>
          </a:xfrm>
          <a:custGeom>
            <a:avLst/>
            <a:gdLst/>
            <a:ahLst/>
            <a:cxnLst/>
            <a:rect l="l" t="t" r="r" b="b"/>
            <a:pathLst>
              <a:path w="334645" h="374014">
                <a:moveTo>
                  <a:pt x="291401" y="0"/>
                </a:moveTo>
                <a:lnTo>
                  <a:pt x="258368" y="0"/>
                </a:lnTo>
                <a:lnTo>
                  <a:pt x="256247" y="1600"/>
                </a:lnTo>
                <a:lnTo>
                  <a:pt x="254114" y="5333"/>
                </a:lnTo>
                <a:lnTo>
                  <a:pt x="43688" y="368655"/>
                </a:lnTo>
                <a:lnTo>
                  <a:pt x="42087" y="371322"/>
                </a:lnTo>
                <a:lnTo>
                  <a:pt x="43688" y="373989"/>
                </a:lnTo>
                <a:lnTo>
                  <a:pt x="76174" y="373989"/>
                </a:lnTo>
                <a:lnTo>
                  <a:pt x="78320" y="372389"/>
                </a:lnTo>
                <a:lnTo>
                  <a:pt x="80441" y="368655"/>
                </a:lnTo>
                <a:lnTo>
                  <a:pt x="290880" y="5333"/>
                </a:lnTo>
                <a:lnTo>
                  <a:pt x="292468" y="2666"/>
                </a:lnTo>
                <a:lnTo>
                  <a:pt x="291401" y="0"/>
                </a:lnTo>
                <a:close/>
              </a:path>
              <a:path w="334645" h="374014">
                <a:moveTo>
                  <a:pt x="269036" y="182206"/>
                </a:moveTo>
                <a:lnTo>
                  <a:pt x="230212" y="193325"/>
                </a:lnTo>
                <a:lnTo>
                  <a:pt x="205755" y="230586"/>
                </a:lnTo>
                <a:lnTo>
                  <a:pt x="203504" y="277558"/>
                </a:lnTo>
                <a:lnTo>
                  <a:pt x="203721" y="300806"/>
                </a:lnTo>
                <a:lnTo>
                  <a:pt x="216673" y="348871"/>
                </a:lnTo>
                <a:lnTo>
                  <a:pt x="269036" y="372922"/>
                </a:lnTo>
                <a:lnTo>
                  <a:pt x="290221" y="370033"/>
                </a:lnTo>
                <a:lnTo>
                  <a:pt x="307859" y="361799"/>
                </a:lnTo>
                <a:lnTo>
                  <a:pt x="321398" y="348871"/>
                </a:lnTo>
                <a:lnTo>
                  <a:pt x="324986" y="342023"/>
                </a:lnTo>
                <a:lnTo>
                  <a:pt x="269036" y="342023"/>
                </a:lnTo>
                <a:lnTo>
                  <a:pt x="259293" y="340832"/>
                </a:lnTo>
                <a:lnTo>
                  <a:pt x="237783" y="297898"/>
                </a:lnTo>
                <a:lnTo>
                  <a:pt x="237591" y="277558"/>
                </a:lnTo>
                <a:lnTo>
                  <a:pt x="237783" y="257218"/>
                </a:lnTo>
                <a:lnTo>
                  <a:pt x="251047" y="217835"/>
                </a:lnTo>
                <a:lnTo>
                  <a:pt x="269036" y="213105"/>
                </a:lnTo>
                <a:lnTo>
                  <a:pt x="324987" y="213105"/>
                </a:lnTo>
                <a:lnTo>
                  <a:pt x="321398" y="206252"/>
                </a:lnTo>
                <a:lnTo>
                  <a:pt x="307859" y="193325"/>
                </a:lnTo>
                <a:lnTo>
                  <a:pt x="290221" y="185094"/>
                </a:lnTo>
                <a:lnTo>
                  <a:pt x="269036" y="182206"/>
                </a:lnTo>
                <a:close/>
              </a:path>
              <a:path w="334645" h="374014">
                <a:moveTo>
                  <a:pt x="324987" y="213105"/>
                </a:moveTo>
                <a:lnTo>
                  <a:pt x="269036" y="213105"/>
                </a:lnTo>
                <a:lnTo>
                  <a:pt x="278778" y="214297"/>
                </a:lnTo>
                <a:lnTo>
                  <a:pt x="287020" y="217835"/>
                </a:lnTo>
                <a:lnTo>
                  <a:pt x="300266" y="257218"/>
                </a:lnTo>
                <a:lnTo>
                  <a:pt x="300456" y="277558"/>
                </a:lnTo>
                <a:lnTo>
                  <a:pt x="300266" y="297898"/>
                </a:lnTo>
                <a:lnTo>
                  <a:pt x="287020" y="337291"/>
                </a:lnTo>
                <a:lnTo>
                  <a:pt x="269036" y="342023"/>
                </a:lnTo>
                <a:lnTo>
                  <a:pt x="324986" y="342023"/>
                </a:lnTo>
                <a:lnTo>
                  <a:pt x="334339" y="300806"/>
                </a:lnTo>
                <a:lnTo>
                  <a:pt x="334556" y="277558"/>
                </a:lnTo>
                <a:lnTo>
                  <a:pt x="334339" y="254304"/>
                </a:lnTo>
                <a:lnTo>
                  <a:pt x="333622" y="239796"/>
                </a:lnTo>
                <a:lnTo>
                  <a:pt x="332305" y="230586"/>
                </a:lnTo>
                <a:lnTo>
                  <a:pt x="330288" y="223227"/>
                </a:lnTo>
                <a:lnTo>
                  <a:pt x="324987" y="213105"/>
                </a:lnTo>
                <a:close/>
              </a:path>
              <a:path w="334645" h="374014">
                <a:moveTo>
                  <a:pt x="65532" y="1600"/>
                </a:moveTo>
                <a:lnTo>
                  <a:pt x="26706" y="12725"/>
                </a:lnTo>
                <a:lnTo>
                  <a:pt x="2250" y="49999"/>
                </a:lnTo>
                <a:lnTo>
                  <a:pt x="0" y="96964"/>
                </a:lnTo>
                <a:lnTo>
                  <a:pt x="218" y="120212"/>
                </a:lnTo>
                <a:lnTo>
                  <a:pt x="13159" y="168272"/>
                </a:lnTo>
                <a:lnTo>
                  <a:pt x="65532" y="192328"/>
                </a:lnTo>
                <a:lnTo>
                  <a:pt x="86711" y="189439"/>
                </a:lnTo>
                <a:lnTo>
                  <a:pt x="104349" y="181203"/>
                </a:lnTo>
                <a:lnTo>
                  <a:pt x="117892" y="168272"/>
                </a:lnTo>
                <a:lnTo>
                  <a:pt x="121475" y="161429"/>
                </a:lnTo>
                <a:lnTo>
                  <a:pt x="65532" y="161429"/>
                </a:lnTo>
                <a:lnTo>
                  <a:pt x="55790" y="160238"/>
                </a:lnTo>
                <a:lnTo>
                  <a:pt x="34280" y="117311"/>
                </a:lnTo>
                <a:lnTo>
                  <a:pt x="34086" y="96964"/>
                </a:lnTo>
                <a:lnTo>
                  <a:pt x="34280" y="76624"/>
                </a:lnTo>
                <a:lnTo>
                  <a:pt x="47548" y="37231"/>
                </a:lnTo>
                <a:lnTo>
                  <a:pt x="65532" y="32499"/>
                </a:lnTo>
                <a:lnTo>
                  <a:pt x="121475" y="32499"/>
                </a:lnTo>
                <a:lnTo>
                  <a:pt x="117892" y="25656"/>
                </a:lnTo>
                <a:lnTo>
                  <a:pt x="104349" y="12725"/>
                </a:lnTo>
                <a:lnTo>
                  <a:pt x="86711" y="4489"/>
                </a:lnTo>
                <a:lnTo>
                  <a:pt x="65532" y="1600"/>
                </a:lnTo>
                <a:close/>
              </a:path>
              <a:path w="334645" h="374014">
                <a:moveTo>
                  <a:pt x="121475" y="32499"/>
                </a:moveTo>
                <a:lnTo>
                  <a:pt x="65532" y="32499"/>
                </a:lnTo>
                <a:lnTo>
                  <a:pt x="75266" y="33690"/>
                </a:lnTo>
                <a:lnTo>
                  <a:pt x="83504" y="37231"/>
                </a:lnTo>
                <a:lnTo>
                  <a:pt x="96770" y="76624"/>
                </a:lnTo>
                <a:lnTo>
                  <a:pt x="96964" y="96964"/>
                </a:lnTo>
                <a:lnTo>
                  <a:pt x="96770" y="117311"/>
                </a:lnTo>
                <a:lnTo>
                  <a:pt x="83504" y="156698"/>
                </a:lnTo>
                <a:lnTo>
                  <a:pt x="65532" y="161429"/>
                </a:lnTo>
                <a:lnTo>
                  <a:pt x="121475" y="161429"/>
                </a:lnTo>
                <a:lnTo>
                  <a:pt x="130845" y="120212"/>
                </a:lnTo>
                <a:lnTo>
                  <a:pt x="131064" y="96964"/>
                </a:lnTo>
                <a:lnTo>
                  <a:pt x="130845" y="73718"/>
                </a:lnTo>
                <a:lnTo>
                  <a:pt x="130124" y="59212"/>
                </a:lnTo>
                <a:lnTo>
                  <a:pt x="128803" y="49999"/>
                </a:lnTo>
                <a:lnTo>
                  <a:pt x="126784" y="42633"/>
                </a:lnTo>
                <a:lnTo>
                  <a:pt x="121475" y="32499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7"/>
          <p:cNvSpPr/>
          <p:nvPr/>
        </p:nvSpPr>
        <p:spPr>
          <a:xfrm>
            <a:off x="642633" y="3914344"/>
            <a:ext cx="587672" cy="299085"/>
          </a:xfrm>
          <a:custGeom>
            <a:avLst/>
            <a:gdLst/>
            <a:ahLst/>
            <a:cxnLst/>
            <a:rect l="l" t="t" r="r" b="b"/>
            <a:pathLst>
              <a:path w="640715" h="299085">
                <a:moveTo>
                  <a:pt x="0" y="242933"/>
                </a:moveTo>
                <a:lnTo>
                  <a:pt x="40462" y="216530"/>
                </a:lnTo>
                <a:lnTo>
                  <a:pt x="55797" y="208111"/>
                </a:lnTo>
                <a:lnTo>
                  <a:pt x="69873" y="204654"/>
                </a:lnTo>
                <a:lnTo>
                  <a:pt x="85176" y="206680"/>
                </a:lnTo>
                <a:lnTo>
                  <a:pt x="104190" y="214714"/>
                </a:lnTo>
                <a:lnTo>
                  <a:pt x="134170" y="230267"/>
                </a:lnTo>
                <a:lnTo>
                  <a:pt x="174437" y="251167"/>
                </a:lnTo>
                <a:lnTo>
                  <a:pt x="213490" y="271322"/>
                </a:lnTo>
                <a:lnTo>
                  <a:pt x="239826" y="284640"/>
                </a:lnTo>
                <a:lnTo>
                  <a:pt x="283006" y="298466"/>
                </a:lnTo>
                <a:lnTo>
                  <a:pt x="315898" y="296092"/>
                </a:lnTo>
                <a:lnTo>
                  <a:pt x="366318" y="269501"/>
                </a:lnTo>
                <a:lnTo>
                  <a:pt x="436315" y="224561"/>
                </a:lnTo>
                <a:lnTo>
                  <a:pt x="489253" y="189664"/>
                </a:lnTo>
                <a:lnTo>
                  <a:pt x="541609" y="154883"/>
                </a:lnTo>
                <a:lnTo>
                  <a:pt x="583980" y="126517"/>
                </a:lnTo>
                <a:lnTo>
                  <a:pt x="626567" y="94019"/>
                </a:lnTo>
                <a:lnTo>
                  <a:pt x="640250" y="61554"/>
                </a:lnTo>
                <a:lnTo>
                  <a:pt x="633920" y="46743"/>
                </a:lnTo>
                <a:lnTo>
                  <a:pt x="623035" y="37615"/>
                </a:lnTo>
                <a:lnTo>
                  <a:pt x="605978" y="33628"/>
                </a:lnTo>
                <a:lnTo>
                  <a:pt x="581633" y="37846"/>
                </a:lnTo>
                <a:lnTo>
                  <a:pt x="548881" y="53335"/>
                </a:lnTo>
                <a:lnTo>
                  <a:pt x="550469" y="39066"/>
                </a:lnTo>
                <a:lnTo>
                  <a:pt x="548043" y="27625"/>
                </a:lnTo>
                <a:lnTo>
                  <a:pt x="541187" y="19368"/>
                </a:lnTo>
                <a:lnTo>
                  <a:pt x="529488" y="14651"/>
                </a:lnTo>
                <a:lnTo>
                  <a:pt x="515390" y="13976"/>
                </a:lnTo>
                <a:lnTo>
                  <a:pt x="499130" y="16903"/>
                </a:lnTo>
                <a:lnTo>
                  <a:pt x="481844" y="23371"/>
                </a:lnTo>
                <a:lnTo>
                  <a:pt x="464667" y="33320"/>
                </a:lnTo>
                <a:lnTo>
                  <a:pt x="461294" y="8517"/>
                </a:lnTo>
                <a:lnTo>
                  <a:pt x="441256" y="0"/>
                </a:lnTo>
                <a:lnTo>
                  <a:pt x="414248" y="3043"/>
                </a:lnTo>
                <a:lnTo>
                  <a:pt x="389966" y="12923"/>
                </a:lnTo>
                <a:lnTo>
                  <a:pt x="363745" y="29017"/>
                </a:lnTo>
                <a:lnTo>
                  <a:pt x="328745" y="50925"/>
                </a:lnTo>
                <a:lnTo>
                  <a:pt x="298108" y="70238"/>
                </a:lnTo>
                <a:lnTo>
                  <a:pt x="284975" y="78544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18"/>
          <p:cNvSpPr/>
          <p:nvPr/>
        </p:nvSpPr>
        <p:spPr>
          <a:xfrm>
            <a:off x="594440" y="3922941"/>
            <a:ext cx="411062" cy="155659"/>
          </a:xfrm>
          <a:custGeom>
            <a:avLst/>
            <a:gdLst/>
            <a:ahLst/>
            <a:cxnLst/>
            <a:rect l="l" t="t" r="r" b="b"/>
            <a:pathLst>
              <a:path w="495300" h="165100">
                <a:moveTo>
                  <a:pt x="254990" y="149999"/>
                </a:moveTo>
                <a:lnTo>
                  <a:pt x="286004" y="158670"/>
                </a:lnTo>
                <a:lnTo>
                  <a:pt x="306028" y="163123"/>
                </a:lnTo>
                <a:lnTo>
                  <a:pt x="323781" y="164764"/>
                </a:lnTo>
                <a:lnTo>
                  <a:pt x="347979" y="164998"/>
                </a:lnTo>
                <a:lnTo>
                  <a:pt x="434987" y="164998"/>
                </a:lnTo>
                <a:lnTo>
                  <a:pt x="460202" y="162805"/>
                </a:lnTo>
                <a:lnTo>
                  <a:pt x="479061" y="156025"/>
                </a:lnTo>
                <a:lnTo>
                  <a:pt x="490878" y="144360"/>
                </a:lnTo>
                <a:lnTo>
                  <a:pt x="494969" y="127507"/>
                </a:lnTo>
                <a:lnTo>
                  <a:pt x="491025" y="111578"/>
                </a:lnTo>
                <a:lnTo>
                  <a:pt x="479451" y="99801"/>
                </a:lnTo>
                <a:lnTo>
                  <a:pt x="460642" y="92498"/>
                </a:lnTo>
                <a:lnTo>
                  <a:pt x="434987" y="89992"/>
                </a:lnTo>
                <a:lnTo>
                  <a:pt x="403529" y="87078"/>
                </a:lnTo>
                <a:lnTo>
                  <a:pt x="367263" y="79778"/>
                </a:lnTo>
                <a:lnTo>
                  <a:pt x="333908" y="70254"/>
                </a:lnTo>
                <a:lnTo>
                  <a:pt x="311188" y="60667"/>
                </a:lnTo>
                <a:lnTo>
                  <a:pt x="294170" y="45080"/>
                </a:lnTo>
                <a:lnTo>
                  <a:pt x="273551" y="24904"/>
                </a:lnTo>
                <a:lnTo>
                  <a:pt x="240693" y="7443"/>
                </a:lnTo>
                <a:lnTo>
                  <a:pt x="186956" y="0"/>
                </a:lnTo>
                <a:lnTo>
                  <a:pt x="160938" y="1521"/>
                </a:lnTo>
                <a:lnTo>
                  <a:pt x="141373" y="5529"/>
                </a:lnTo>
                <a:lnTo>
                  <a:pt x="75598" y="31953"/>
                </a:lnTo>
                <a:lnTo>
                  <a:pt x="39874" y="48129"/>
                </a:lnTo>
                <a:lnTo>
                  <a:pt x="11537" y="61376"/>
                </a:lnTo>
                <a:lnTo>
                  <a:pt x="0" y="66865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19"/>
          <p:cNvSpPr/>
          <p:nvPr/>
        </p:nvSpPr>
        <p:spPr>
          <a:xfrm>
            <a:off x="992612" y="3972911"/>
            <a:ext cx="146050" cy="98425"/>
          </a:xfrm>
          <a:custGeom>
            <a:avLst/>
            <a:gdLst/>
            <a:ahLst/>
            <a:cxnLst/>
            <a:rect l="l" t="t" r="r" b="b"/>
            <a:pathLst>
              <a:path w="146050" h="98425">
                <a:moveTo>
                  <a:pt x="145643" y="0"/>
                </a:moveTo>
                <a:lnTo>
                  <a:pt x="0" y="9798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0"/>
          <p:cNvSpPr/>
          <p:nvPr/>
        </p:nvSpPr>
        <p:spPr>
          <a:xfrm>
            <a:off x="970717" y="3947905"/>
            <a:ext cx="83820" cy="57785"/>
          </a:xfrm>
          <a:custGeom>
            <a:avLst/>
            <a:gdLst/>
            <a:ahLst/>
            <a:cxnLst/>
            <a:rect l="l" t="t" r="r" b="b"/>
            <a:pathLst>
              <a:path w="83820" h="57785">
                <a:moveTo>
                  <a:pt x="83540" y="0"/>
                </a:moveTo>
                <a:lnTo>
                  <a:pt x="0" y="57569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61530" y="3738276"/>
            <a:ext cx="10830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в месяц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(354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747483" y="2046059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25400" y="63500"/>
                </a:moveTo>
                <a:lnTo>
                  <a:pt x="431800" y="63500"/>
                </a:lnTo>
                <a:lnTo>
                  <a:pt x="441683" y="61502"/>
                </a:lnTo>
                <a:lnTo>
                  <a:pt x="449757" y="56057"/>
                </a:lnTo>
                <a:lnTo>
                  <a:pt x="455202" y="47983"/>
                </a:lnTo>
                <a:lnTo>
                  <a:pt x="457200" y="38100"/>
                </a:ln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lnTo>
                  <a:pt x="1997" y="47983"/>
                </a:lnTo>
                <a:lnTo>
                  <a:pt x="7442" y="56057"/>
                </a:lnTo>
                <a:lnTo>
                  <a:pt x="15516" y="61502"/>
                </a:lnTo>
                <a:lnTo>
                  <a:pt x="254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0"/>
          <p:cNvSpPr/>
          <p:nvPr/>
        </p:nvSpPr>
        <p:spPr>
          <a:xfrm>
            <a:off x="747483" y="2566759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457200" y="63500"/>
                </a:moveTo>
                <a:lnTo>
                  <a:pt x="0" y="63500"/>
                </a:lnTo>
                <a:lnTo>
                  <a:pt x="0" y="25400"/>
                </a:lnTo>
                <a:lnTo>
                  <a:pt x="1997" y="15516"/>
                </a:lnTo>
                <a:lnTo>
                  <a:pt x="7442" y="7442"/>
                </a:lnTo>
                <a:lnTo>
                  <a:pt x="15516" y="1997"/>
                </a:lnTo>
                <a:lnTo>
                  <a:pt x="25400" y="0"/>
                </a:lnTo>
                <a:lnTo>
                  <a:pt x="431800" y="0"/>
                </a:lnTo>
                <a:lnTo>
                  <a:pt x="441683" y="1997"/>
                </a:lnTo>
                <a:lnTo>
                  <a:pt x="449757" y="7442"/>
                </a:lnTo>
                <a:lnTo>
                  <a:pt x="455202" y="15516"/>
                </a:lnTo>
                <a:lnTo>
                  <a:pt x="457200" y="25400"/>
                </a:lnTo>
                <a:lnTo>
                  <a:pt x="4572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11"/>
          <p:cNvSpPr/>
          <p:nvPr/>
        </p:nvSpPr>
        <p:spPr>
          <a:xfrm>
            <a:off x="1026883" y="2109559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0"/>
                </a:moveTo>
                <a:lnTo>
                  <a:pt x="114300" y="98031"/>
                </a:lnTo>
                <a:lnTo>
                  <a:pt x="111205" y="122922"/>
                </a:lnTo>
                <a:lnTo>
                  <a:pt x="102276" y="145973"/>
                </a:lnTo>
                <a:lnTo>
                  <a:pt x="88046" y="166186"/>
                </a:lnTo>
                <a:lnTo>
                  <a:pt x="69049" y="182562"/>
                </a:lnTo>
                <a:lnTo>
                  <a:pt x="0" y="228600"/>
                </a:lnTo>
                <a:lnTo>
                  <a:pt x="69049" y="274637"/>
                </a:lnTo>
                <a:lnTo>
                  <a:pt x="88046" y="291019"/>
                </a:lnTo>
                <a:lnTo>
                  <a:pt x="102276" y="311230"/>
                </a:lnTo>
                <a:lnTo>
                  <a:pt x="111205" y="334278"/>
                </a:lnTo>
                <a:lnTo>
                  <a:pt x="114300" y="359168"/>
                </a:lnTo>
                <a:lnTo>
                  <a:pt x="11430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2"/>
          <p:cNvSpPr/>
          <p:nvPr/>
        </p:nvSpPr>
        <p:spPr>
          <a:xfrm>
            <a:off x="810983" y="2109559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0" y="0"/>
                </a:moveTo>
                <a:lnTo>
                  <a:pt x="0" y="98031"/>
                </a:lnTo>
                <a:lnTo>
                  <a:pt x="3094" y="122922"/>
                </a:lnTo>
                <a:lnTo>
                  <a:pt x="12023" y="145973"/>
                </a:lnTo>
                <a:lnTo>
                  <a:pt x="26253" y="166186"/>
                </a:lnTo>
                <a:lnTo>
                  <a:pt x="45250" y="182562"/>
                </a:lnTo>
                <a:lnTo>
                  <a:pt x="114300" y="228600"/>
                </a:lnTo>
                <a:lnTo>
                  <a:pt x="45250" y="274637"/>
                </a:lnTo>
                <a:lnTo>
                  <a:pt x="26253" y="291019"/>
                </a:lnTo>
                <a:lnTo>
                  <a:pt x="12023" y="311230"/>
                </a:lnTo>
                <a:lnTo>
                  <a:pt x="3094" y="334278"/>
                </a:lnTo>
                <a:lnTo>
                  <a:pt x="0" y="359168"/>
                </a:lnTo>
                <a:lnTo>
                  <a:pt x="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3"/>
          <p:cNvSpPr/>
          <p:nvPr/>
        </p:nvSpPr>
        <p:spPr>
          <a:xfrm>
            <a:off x="861783" y="2427059"/>
            <a:ext cx="228600" cy="13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14"/>
          <p:cNvSpPr/>
          <p:nvPr/>
        </p:nvSpPr>
        <p:spPr>
          <a:xfrm>
            <a:off x="874483" y="2211159"/>
            <a:ext cx="203200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15"/>
          <p:cNvSpPr/>
          <p:nvPr/>
        </p:nvSpPr>
        <p:spPr>
          <a:xfrm>
            <a:off x="594440" y="4535948"/>
            <a:ext cx="609600" cy="605790"/>
          </a:xfrm>
          <a:custGeom>
            <a:avLst/>
            <a:gdLst/>
            <a:ahLst/>
            <a:cxnLst/>
            <a:rect l="l" t="t" r="r" b="b"/>
            <a:pathLst>
              <a:path w="609600" h="605789">
                <a:moveTo>
                  <a:pt x="603532" y="347030"/>
                </a:moveTo>
                <a:lnTo>
                  <a:pt x="555107" y="393461"/>
                </a:lnTo>
                <a:lnTo>
                  <a:pt x="560555" y="460339"/>
                </a:lnTo>
                <a:lnTo>
                  <a:pt x="561305" y="469470"/>
                </a:lnTo>
                <a:lnTo>
                  <a:pt x="555526" y="477827"/>
                </a:lnTo>
                <a:lnTo>
                  <a:pt x="546738" y="480367"/>
                </a:lnTo>
                <a:lnTo>
                  <a:pt x="482285" y="498960"/>
                </a:lnTo>
                <a:lnTo>
                  <a:pt x="456072" y="560707"/>
                </a:lnTo>
                <a:lnTo>
                  <a:pt x="452437" y="566303"/>
                </a:lnTo>
                <a:lnTo>
                  <a:pt x="447286" y="570248"/>
                </a:lnTo>
                <a:lnTo>
                  <a:pt x="441137" y="572255"/>
                </a:lnTo>
                <a:lnTo>
                  <a:pt x="434508" y="572035"/>
                </a:lnTo>
                <a:lnTo>
                  <a:pt x="368747" y="558561"/>
                </a:lnTo>
                <a:lnTo>
                  <a:pt x="316842" y="601042"/>
                </a:lnTo>
                <a:lnTo>
                  <a:pt x="313286" y="603925"/>
                </a:lnTo>
                <a:lnTo>
                  <a:pt x="308994" y="605386"/>
                </a:lnTo>
                <a:lnTo>
                  <a:pt x="304663" y="605386"/>
                </a:lnTo>
                <a:lnTo>
                  <a:pt x="300332" y="605386"/>
                </a:lnTo>
                <a:lnTo>
                  <a:pt x="296027" y="603925"/>
                </a:lnTo>
                <a:lnTo>
                  <a:pt x="292484" y="601042"/>
                </a:lnTo>
                <a:lnTo>
                  <a:pt x="240591" y="558561"/>
                </a:lnTo>
                <a:lnTo>
                  <a:pt x="174805" y="572035"/>
                </a:lnTo>
                <a:lnTo>
                  <a:pt x="127028" y="498960"/>
                </a:lnTo>
                <a:lnTo>
                  <a:pt x="62576" y="480367"/>
                </a:lnTo>
                <a:lnTo>
                  <a:pt x="53813" y="477827"/>
                </a:lnTo>
                <a:lnTo>
                  <a:pt x="48021" y="469470"/>
                </a:lnTo>
                <a:lnTo>
                  <a:pt x="48758" y="460339"/>
                </a:lnTo>
                <a:lnTo>
                  <a:pt x="54219" y="393461"/>
                </a:lnTo>
                <a:lnTo>
                  <a:pt x="5794" y="347030"/>
                </a:lnTo>
                <a:lnTo>
                  <a:pt x="1853" y="341671"/>
                </a:lnTo>
                <a:lnTo>
                  <a:pt x="0" y="335471"/>
                </a:lnTo>
                <a:lnTo>
                  <a:pt x="304" y="329011"/>
                </a:lnTo>
                <a:lnTo>
                  <a:pt x="2835" y="322874"/>
                </a:lnTo>
                <a:lnTo>
                  <a:pt x="38763" y="266194"/>
                </a:lnTo>
                <a:lnTo>
                  <a:pt x="17440" y="202567"/>
                </a:lnTo>
                <a:lnTo>
                  <a:pt x="84216" y="146293"/>
                </a:lnTo>
                <a:lnTo>
                  <a:pt x="94910" y="80063"/>
                </a:lnTo>
                <a:lnTo>
                  <a:pt x="96396" y="71046"/>
                </a:lnTo>
                <a:lnTo>
                  <a:pt x="104016" y="64289"/>
                </a:lnTo>
                <a:lnTo>
                  <a:pt x="113147" y="63921"/>
                </a:lnTo>
                <a:lnTo>
                  <a:pt x="180190" y="61292"/>
                </a:lnTo>
                <a:lnTo>
                  <a:pt x="220424" y="7609"/>
                </a:lnTo>
                <a:lnTo>
                  <a:pt x="225285" y="3068"/>
                </a:lnTo>
                <a:lnTo>
                  <a:pt x="231224" y="489"/>
                </a:lnTo>
                <a:lnTo>
                  <a:pt x="237674" y="14"/>
                </a:lnTo>
                <a:lnTo>
                  <a:pt x="244071" y="1780"/>
                </a:lnTo>
                <a:lnTo>
                  <a:pt x="304663" y="30622"/>
                </a:lnTo>
                <a:lnTo>
                  <a:pt x="365242" y="1780"/>
                </a:lnTo>
                <a:lnTo>
                  <a:pt x="371625" y="0"/>
                </a:lnTo>
                <a:lnTo>
                  <a:pt x="378080" y="470"/>
                </a:lnTo>
                <a:lnTo>
                  <a:pt x="384028" y="3053"/>
                </a:lnTo>
                <a:lnTo>
                  <a:pt x="388889" y="7609"/>
                </a:lnTo>
                <a:lnTo>
                  <a:pt x="429136" y="61292"/>
                </a:lnTo>
                <a:lnTo>
                  <a:pt x="496179" y="63921"/>
                </a:lnTo>
                <a:lnTo>
                  <a:pt x="505310" y="64289"/>
                </a:lnTo>
                <a:lnTo>
                  <a:pt x="512918" y="71046"/>
                </a:lnTo>
                <a:lnTo>
                  <a:pt x="514403" y="80063"/>
                </a:lnTo>
                <a:lnTo>
                  <a:pt x="525097" y="146293"/>
                </a:lnTo>
                <a:lnTo>
                  <a:pt x="583237" y="179821"/>
                </a:lnTo>
                <a:lnTo>
                  <a:pt x="588332" y="184072"/>
                </a:lnTo>
                <a:lnTo>
                  <a:pt x="591610" y="189642"/>
                </a:lnTo>
                <a:lnTo>
                  <a:pt x="592864" y="195988"/>
                </a:lnTo>
                <a:lnTo>
                  <a:pt x="591886" y="202567"/>
                </a:lnTo>
                <a:lnTo>
                  <a:pt x="570563" y="266194"/>
                </a:lnTo>
                <a:lnTo>
                  <a:pt x="606478" y="322874"/>
                </a:lnTo>
                <a:lnTo>
                  <a:pt x="609011" y="329011"/>
                </a:lnTo>
                <a:lnTo>
                  <a:pt x="609320" y="335471"/>
                </a:lnTo>
                <a:lnTo>
                  <a:pt x="607471" y="341671"/>
                </a:lnTo>
                <a:lnTo>
                  <a:pt x="603532" y="347030"/>
                </a:lnTo>
                <a:close/>
              </a:path>
            </a:pathLst>
          </a:custGeom>
          <a:ln w="2539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16"/>
          <p:cNvSpPr/>
          <p:nvPr/>
        </p:nvSpPr>
        <p:spPr>
          <a:xfrm>
            <a:off x="778149" y="4699806"/>
            <a:ext cx="239395" cy="267335"/>
          </a:xfrm>
          <a:custGeom>
            <a:avLst/>
            <a:gdLst/>
            <a:ahLst/>
            <a:cxnLst/>
            <a:rect l="l" t="t" r="r" b="b"/>
            <a:pathLst>
              <a:path w="239395" h="267335">
                <a:moveTo>
                  <a:pt x="207975" y="0"/>
                </a:moveTo>
                <a:lnTo>
                  <a:pt x="184391" y="0"/>
                </a:lnTo>
                <a:lnTo>
                  <a:pt x="182879" y="1143"/>
                </a:lnTo>
                <a:lnTo>
                  <a:pt x="181355" y="3810"/>
                </a:lnTo>
                <a:lnTo>
                  <a:pt x="31178" y="263105"/>
                </a:lnTo>
                <a:lnTo>
                  <a:pt x="30035" y="265010"/>
                </a:lnTo>
                <a:lnTo>
                  <a:pt x="31178" y="266915"/>
                </a:lnTo>
                <a:lnTo>
                  <a:pt x="54368" y="266915"/>
                </a:lnTo>
                <a:lnTo>
                  <a:pt x="55892" y="265772"/>
                </a:lnTo>
                <a:lnTo>
                  <a:pt x="57403" y="263105"/>
                </a:lnTo>
                <a:lnTo>
                  <a:pt x="207606" y="3810"/>
                </a:lnTo>
                <a:lnTo>
                  <a:pt x="208724" y="1917"/>
                </a:lnTo>
                <a:lnTo>
                  <a:pt x="207975" y="0"/>
                </a:lnTo>
                <a:close/>
              </a:path>
              <a:path w="239395" h="267335">
                <a:moveTo>
                  <a:pt x="192011" y="130048"/>
                </a:moveTo>
                <a:lnTo>
                  <a:pt x="154635" y="147198"/>
                </a:lnTo>
                <a:lnTo>
                  <a:pt x="145237" y="198094"/>
                </a:lnTo>
                <a:lnTo>
                  <a:pt x="145391" y="214684"/>
                </a:lnTo>
                <a:lnTo>
                  <a:pt x="164299" y="258217"/>
                </a:lnTo>
                <a:lnTo>
                  <a:pt x="192011" y="266153"/>
                </a:lnTo>
                <a:lnTo>
                  <a:pt x="207128" y="264092"/>
                </a:lnTo>
                <a:lnTo>
                  <a:pt x="219716" y="258217"/>
                </a:lnTo>
                <a:lnTo>
                  <a:pt x="229380" y="248992"/>
                </a:lnTo>
                <a:lnTo>
                  <a:pt x="231939" y="244106"/>
                </a:lnTo>
                <a:lnTo>
                  <a:pt x="182130" y="244106"/>
                </a:lnTo>
                <a:lnTo>
                  <a:pt x="174510" y="239547"/>
                </a:lnTo>
                <a:lnTo>
                  <a:pt x="169570" y="198094"/>
                </a:lnTo>
                <a:lnTo>
                  <a:pt x="169707" y="183576"/>
                </a:lnTo>
                <a:lnTo>
                  <a:pt x="182130" y="152095"/>
                </a:lnTo>
                <a:lnTo>
                  <a:pt x="231945" y="152095"/>
                </a:lnTo>
                <a:lnTo>
                  <a:pt x="229380" y="147198"/>
                </a:lnTo>
                <a:lnTo>
                  <a:pt x="219716" y="137977"/>
                </a:lnTo>
                <a:lnTo>
                  <a:pt x="207128" y="132107"/>
                </a:lnTo>
                <a:lnTo>
                  <a:pt x="192011" y="130048"/>
                </a:lnTo>
                <a:close/>
              </a:path>
              <a:path w="239395" h="267335">
                <a:moveTo>
                  <a:pt x="231945" y="152095"/>
                </a:moveTo>
                <a:lnTo>
                  <a:pt x="201891" y="152095"/>
                </a:lnTo>
                <a:lnTo>
                  <a:pt x="209499" y="156654"/>
                </a:lnTo>
                <a:lnTo>
                  <a:pt x="212534" y="165404"/>
                </a:lnTo>
                <a:lnTo>
                  <a:pt x="213314" y="168799"/>
                </a:lnTo>
                <a:lnTo>
                  <a:pt x="213915" y="174334"/>
                </a:lnTo>
                <a:lnTo>
                  <a:pt x="214302" y="183576"/>
                </a:lnTo>
                <a:lnTo>
                  <a:pt x="214439" y="198094"/>
                </a:lnTo>
                <a:lnTo>
                  <a:pt x="214302" y="212612"/>
                </a:lnTo>
                <a:lnTo>
                  <a:pt x="201891" y="244106"/>
                </a:lnTo>
                <a:lnTo>
                  <a:pt x="231939" y="244106"/>
                </a:lnTo>
                <a:lnTo>
                  <a:pt x="238772" y="198094"/>
                </a:lnTo>
                <a:lnTo>
                  <a:pt x="238617" y="181506"/>
                </a:lnTo>
                <a:lnTo>
                  <a:pt x="238105" y="171153"/>
                </a:lnTo>
                <a:lnTo>
                  <a:pt x="237165" y="164574"/>
                </a:lnTo>
                <a:lnTo>
                  <a:pt x="235724" y="159308"/>
                </a:lnTo>
                <a:lnTo>
                  <a:pt x="231945" y="152095"/>
                </a:lnTo>
                <a:close/>
              </a:path>
              <a:path w="239395" h="267335">
                <a:moveTo>
                  <a:pt x="46761" y="1143"/>
                </a:moveTo>
                <a:lnTo>
                  <a:pt x="9392" y="18314"/>
                </a:lnTo>
                <a:lnTo>
                  <a:pt x="0" y="69215"/>
                </a:lnTo>
                <a:lnTo>
                  <a:pt x="154" y="85803"/>
                </a:lnTo>
                <a:lnTo>
                  <a:pt x="19059" y="129325"/>
                </a:lnTo>
                <a:lnTo>
                  <a:pt x="46761" y="137261"/>
                </a:lnTo>
                <a:lnTo>
                  <a:pt x="61883" y="135200"/>
                </a:lnTo>
                <a:lnTo>
                  <a:pt x="74472" y="129325"/>
                </a:lnTo>
                <a:lnTo>
                  <a:pt x="84137" y="120100"/>
                </a:lnTo>
                <a:lnTo>
                  <a:pt x="86699" y="115214"/>
                </a:lnTo>
                <a:lnTo>
                  <a:pt x="36880" y="115214"/>
                </a:lnTo>
                <a:lnTo>
                  <a:pt x="29286" y="110642"/>
                </a:lnTo>
                <a:lnTo>
                  <a:pt x="24333" y="69215"/>
                </a:lnTo>
                <a:lnTo>
                  <a:pt x="24470" y="54689"/>
                </a:lnTo>
                <a:lnTo>
                  <a:pt x="36880" y="23190"/>
                </a:lnTo>
                <a:lnTo>
                  <a:pt x="86693" y="23190"/>
                </a:lnTo>
                <a:lnTo>
                  <a:pt x="84137" y="18314"/>
                </a:lnTo>
                <a:lnTo>
                  <a:pt x="74472" y="9085"/>
                </a:lnTo>
                <a:lnTo>
                  <a:pt x="61883" y="3206"/>
                </a:lnTo>
                <a:lnTo>
                  <a:pt x="46761" y="1143"/>
                </a:lnTo>
                <a:close/>
              </a:path>
              <a:path w="239395" h="267335">
                <a:moveTo>
                  <a:pt x="86693" y="23190"/>
                </a:moveTo>
                <a:lnTo>
                  <a:pt x="56654" y="23190"/>
                </a:lnTo>
                <a:lnTo>
                  <a:pt x="64249" y="27762"/>
                </a:lnTo>
                <a:lnTo>
                  <a:pt x="67297" y="36499"/>
                </a:lnTo>
                <a:lnTo>
                  <a:pt x="68077" y="39902"/>
                </a:lnTo>
                <a:lnTo>
                  <a:pt x="68678" y="45442"/>
                </a:lnTo>
                <a:lnTo>
                  <a:pt x="69065" y="54689"/>
                </a:lnTo>
                <a:lnTo>
                  <a:pt x="69202" y="69215"/>
                </a:lnTo>
                <a:lnTo>
                  <a:pt x="69065" y="83727"/>
                </a:lnTo>
                <a:lnTo>
                  <a:pt x="56654" y="115214"/>
                </a:lnTo>
                <a:lnTo>
                  <a:pt x="86699" y="115214"/>
                </a:lnTo>
                <a:lnTo>
                  <a:pt x="93535" y="69215"/>
                </a:lnTo>
                <a:lnTo>
                  <a:pt x="93380" y="52612"/>
                </a:lnTo>
                <a:lnTo>
                  <a:pt x="92868" y="42254"/>
                </a:lnTo>
                <a:lnTo>
                  <a:pt x="91928" y="35680"/>
                </a:lnTo>
                <a:lnTo>
                  <a:pt x="90487" y="30429"/>
                </a:lnTo>
                <a:lnTo>
                  <a:pt x="86693" y="2319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361529" y="4597809"/>
            <a:ext cx="1037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вкладу 5% годовых =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381322" y="5550357"/>
            <a:ext cx="1065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8" name="object 10"/>
          <p:cNvSpPr/>
          <p:nvPr/>
        </p:nvSpPr>
        <p:spPr>
          <a:xfrm>
            <a:off x="19770" y="5264488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pPr marL="12700" marR="1063625">
              <a:lnSpc>
                <a:spcPts val="2600"/>
              </a:lnSpc>
              <a:spcBef>
                <a:spcPts val="5"/>
              </a:spcBef>
            </a:pPr>
            <a:endParaRPr lang="ru-RU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Общая </a:t>
            </a: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сумма накоплений 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1 700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00 </a:t>
            </a: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руб.</a:t>
            </a:r>
          </a:p>
        </p:txBody>
      </p:sp>
      <p:pic>
        <p:nvPicPr>
          <p:cNvPr id="3074" name="Picture 2" descr="Картинки по запросу &quot;накопительная ипотека png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842">
            <a:off x="9515534" y="4885083"/>
            <a:ext cx="2801293" cy="20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17"/>
          <p:cNvSpPr/>
          <p:nvPr/>
        </p:nvSpPr>
        <p:spPr>
          <a:xfrm>
            <a:off x="9829800" y="3406509"/>
            <a:ext cx="2209800" cy="1775091"/>
          </a:xfrm>
          <a:custGeom>
            <a:avLst/>
            <a:gdLst/>
            <a:ahLst/>
            <a:cxnLst/>
            <a:rect l="l" t="t" r="r" b="b"/>
            <a:pathLst>
              <a:path w="507365" h="549275">
                <a:moveTo>
                  <a:pt x="322110" y="180630"/>
                </a:moveTo>
                <a:lnTo>
                  <a:pt x="318784" y="137134"/>
                </a:lnTo>
                <a:lnTo>
                  <a:pt x="327531" y="101099"/>
                </a:lnTo>
                <a:lnTo>
                  <a:pt x="340114" y="75385"/>
                </a:lnTo>
                <a:lnTo>
                  <a:pt x="348297" y="62850"/>
                </a:lnTo>
                <a:lnTo>
                  <a:pt x="355555" y="51186"/>
                </a:lnTo>
                <a:lnTo>
                  <a:pt x="361099" y="38723"/>
                </a:lnTo>
                <a:lnTo>
                  <a:pt x="360241" y="28800"/>
                </a:lnTo>
                <a:lnTo>
                  <a:pt x="348297" y="24750"/>
                </a:lnTo>
                <a:lnTo>
                  <a:pt x="328797" y="27442"/>
                </a:lnTo>
                <a:lnTo>
                  <a:pt x="309265" y="31942"/>
                </a:lnTo>
                <a:lnTo>
                  <a:pt x="291002" y="32883"/>
                </a:lnTo>
                <a:lnTo>
                  <a:pt x="275310" y="24903"/>
                </a:lnTo>
                <a:lnTo>
                  <a:pt x="254065" y="6537"/>
                </a:lnTo>
                <a:lnTo>
                  <a:pt x="236686" y="0"/>
                </a:lnTo>
                <a:lnTo>
                  <a:pt x="221075" y="5181"/>
                </a:lnTo>
                <a:lnTo>
                  <a:pt x="205130" y="21969"/>
                </a:lnTo>
                <a:lnTo>
                  <a:pt x="194218" y="31811"/>
                </a:lnTo>
                <a:lnTo>
                  <a:pt x="180662" y="36895"/>
                </a:lnTo>
                <a:lnTo>
                  <a:pt x="164741" y="38792"/>
                </a:lnTo>
                <a:lnTo>
                  <a:pt x="146735" y="39076"/>
                </a:lnTo>
                <a:lnTo>
                  <a:pt x="118142" y="42630"/>
                </a:lnTo>
                <a:lnTo>
                  <a:pt x="108126" y="51593"/>
                </a:lnTo>
                <a:lnTo>
                  <a:pt x="110947" y="63416"/>
                </a:lnTo>
                <a:lnTo>
                  <a:pt x="120865" y="75550"/>
                </a:lnTo>
                <a:lnTo>
                  <a:pt x="132178" y="86617"/>
                </a:lnTo>
                <a:lnTo>
                  <a:pt x="149759" y="109088"/>
                </a:lnTo>
                <a:lnTo>
                  <a:pt x="164791" y="142384"/>
                </a:lnTo>
                <a:lnTo>
                  <a:pt x="168452" y="185926"/>
                </a:lnTo>
                <a:lnTo>
                  <a:pt x="127346" y="201921"/>
                </a:lnTo>
                <a:lnTo>
                  <a:pt x="88136" y="229528"/>
                </a:lnTo>
                <a:lnTo>
                  <a:pt x="53308" y="265974"/>
                </a:lnTo>
                <a:lnTo>
                  <a:pt x="25351" y="308487"/>
                </a:lnTo>
                <a:lnTo>
                  <a:pt x="6752" y="354293"/>
                </a:lnTo>
                <a:lnTo>
                  <a:pt x="0" y="400619"/>
                </a:lnTo>
                <a:lnTo>
                  <a:pt x="4257" y="445837"/>
                </a:lnTo>
                <a:lnTo>
                  <a:pt x="41066" y="508357"/>
                </a:lnTo>
                <a:lnTo>
                  <a:pt x="75449" y="527608"/>
                </a:lnTo>
                <a:lnTo>
                  <a:pt x="121708" y="540153"/>
                </a:lnTo>
                <a:lnTo>
                  <a:pt x="180759" y="546965"/>
                </a:lnTo>
                <a:lnTo>
                  <a:pt x="253517" y="549019"/>
                </a:lnTo>
                <a:lnTo>
                  <a:pt x="326267" y="546925"/>
                </a:lnTo>
                <a:lnTo>
                  <a:pt x="385314" y="540022"/>
                </a:lnTo>
                <a:lnTo>
                  <a:pt x="431574" y="527372"/>
                </a:lnTo>
                <a:lnTo>
                  <a:pt x="465960" y="508042"/>
                </a:lnTo>
                <a:lnTo>
                  <a:pt x="502776" y="445601"/>
                </a:lnTo>
                <a:lnTo>
                  <a:pt x="507034" y="400619"/>
                </a:lnTo>
                <a:lnTo>
                  <a:pt x="499818" y="352068"/>
                </a:lnTo>
                <a:lnTo>
                  <a:pt x="479834" y="305838"/>
                </a:lnTo>
                <a:lnTo>
                  <a:pt x="449576" y="263755"/>
                </a:lnTo>
                <a:lnTo>
                  <a:pt x="411540" y="227643"/>
                </a:lnTo>
                <a:lnTo>
                  <a:pt x="368219" y="199326"/>
                </a:lnTo>
                <a:lnTo>
                  <a:pt x="322110" y="180630"/>
                </a:lnTo>
                <a:close/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18"/>
          <p:cNvSpPr/>
          <p:nvPr/>
        </p:nvSpPr>
        <p:spPr>
          <a:xfrm>
            <a:off x="10287000" y="3505200"/>
            <a:ext cx="1113083" cy="233076"/>
          </a:xfrm>
          <a:custGeom>
            <a:avLst/>
            <a:gdLst/>
            <a:ahLst/>
            <a:cxnLst/>
            <a:rect l="l" t="t" r="r" b="b"/>
            <a:pathLst>
              <a:path w="246379" h="66675">
                <a:moveTo>
                  <a:pt x="0" y="15328"/>
                </a:moveTo>
                <a:lnTo>
                  <a:pt x="23091" y="46276"/>
                </a:lnTo>
                <a:lnTo>
                  <a:pt x="46693" y="62914"/>
                </a:lnTo>
                <a:lnTo>
                  <a:pt x="68621" y="66376"/>
                </a:lnTo>
                <a:lnTo>
                  <a:pt x="86690" y="57797"/>
                </a:lnTo>
                <a:lnTo>
                  <a:pt x="102253" y="44379"/>
                </a:lnTo>
                <a:lnTo>
                  <a:pt x="115897" y="37842"/>
                </a:lnTo>
                <a:lnTo>
                  <a:pt x="129831" y="40988"/>
                </a:lnTo>
                <a:lnTo>
                  <a:pt x="146265" y="56616"/>
                </a:lnTo>
                <a:lnTo>
                  <a:pt x="157077" y="64428"/>
                </a:lnTo>
                <a:lnTo>
                  <a:pt x="169995" y="65606"/>
                </a:lnTo>
                <a:lnTo>
                  <a:pt x="183581" y="61258"/>
                </a:lnTo>
                <a:lnTo>
                  <a:pt x="196392" y="52489"/>
                </a:lnTo>
                <a:lnTo>
                  <a:pt x="216363" y="36020"/>
                </a:lnTo>
                <a:lnTo>
                  <a:pt x="232630" y="22991"/>
                </a:lnTo>
                <a:lnTo>
                  <a:pt x="243161" y="11589"/>
                </a:lnTo>
                <a:lnTo>
                  <a:pt x="245922" y="0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19"/>
          <p:cNvSpPr/>
          <p:nvPr/>
        </p:nvSpPr>
        <p:spPr>
          <a:xfrm>
            <a:off x="10562967" y="3846705"/>
            <a:ext cx="1283288" cy="252412"/>
          </a:xfrm>
          <a:custGeom>
            <a:avLst/>
            <a:gdLst/>
            <a:ahLst/>
            <a:cxnLst/>
            <a:rect l="l" t="t" r="r" b="b"/>
            <a:pathLst>
              <a:path w="294640" h="78105">
                <a:moveTo>
                  <a:pt x="0" y="46768"/>
                </a:moveTo>
                <a:lnTo>
                  <a:pt x="41241" y="70303"/>
                </a:lnTo>
                <a:lnTo>
                  <a:pt x="70994" y="77596"/>
                </a:lnTo>
                <a:lnTo>
                  <a:pt x="103664" y="68151"/>
                </a:lnTo>
                <a:lnTo>
                  <a:pt x="153657" y="41473"/>
                </a:lnTo>
                <a:lnTo>
                  <a:pt x="178035" y="25605"/>
                </a:lnTo>
                <a:lnTo>
                  <a:pt x="210131" y="8059"/>
                </a:lnTo>
                <a:lnTo>
                  <a:pt x="249108" y="0"/>
                </a:lnTo>
                <a:lnTo>
                  <a:pt x="294132" y="12593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20"/>
          <p:cNvSpPr/>
          <p:nvPr/>
        </p:nvSpPr>
        <p:spPr>
          <a:xfrm>
            <a:off x="11249482" y="3940407"/>
            <a:ext cx="558673" cy="104656"/>
          </a:xfrm>
          <a:custGeom>
            <a:avLst/>
            <a:gdLst/>
            <a:ahLst/>
            <a:cxnLst/>
            <a:rect l="l" t="t" r="r" b="b"/>
            <a:pathLst>
              <a:path w="128270" h="32385">
                <a:moveTo>
                  <a:pt x="0" y="10085"/>
                </a:moveTo>
                <a:lnTo>
                  <a:pt x="23033" y="3285"/>
                </a:lnTo>
                <a:lnTo>
                  <a:pt x="55754" y="0"/>
                </a:lnTo>
                <a:lnTo>
                  <a:pt x="92545" y="7236"/>
                </a:lnTo>
                <a:lnTo>
                  <a:pt x="127787" y="32005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29801" y="4332289"/>
            <a:ext cx="2209799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EA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520 </a:t>
            </a:r>
            <a:r>
              <a:rPr lang="en-US" sz="3600" b="1" dirty="0" smtClean="0">
                <a:solidFill>
                  <a:srgbClr val="AEA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600" b="1" dirty="0" smtClean="0">
                <a:solidFill>
                  <a:srgbClr val="AEA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ru-RU" sz="3600" dirty="0">
              <a:solidFill>
                <a:srgbClr val="AEA82C"/>
              </a:solidFill>
            </a:endParaRPr>
          </a:p>
        </p:txBody>
      </p:sp>
      <p:sp>
        <p:nvSpPr>
          <p:cNvPr id="32" name="object 5"/>
          <p:cNvSpPr txBox="1"/>
          <p:nvPr/>
        </p:nvSpPr>
        <p:spPr>
          <a:xfrm rot="18929954">
            <a:off x="8732564" y="2819181"/>
            <a:ext cx="2636578" cy="600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Ваш доход</a:t>
            </a:r>
            <a:endParaRPr lang="ru-RU" sz="3600" b="1" spc="2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8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31" grpId="0"/>
      <p:bldP spid="56" grpId="0"/>
      <p:bldP spid="58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0" y="304800"/>
            <a:ext cx="10363200" cy="1595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sz="3200" dirty="0" smtClean="0"/>
              <a:t> Расчет кредита</a:t>
            </a:r>
          </a:p>
        </p:txBody>
      </p:sp>
      <p:pic>
        <p:nvPicPr>
          <p:cNvPr id="10" name="Picture 2" descr="Картинки по запросу &quot;ипотечный калькулятор png&quot;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2" y="2420840"/>
            <a:ext cx="2286000" cy="14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10"/>
          <p:cNvSpPr/>
          <p:nvPr/>
        </p:nvSpPr>
        <p:spPr>
          <a:xfrm>
            <a:off x="2540" y="1557209"/>
            <a:ext cx="12189460" cy="817504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en-US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lang="ru-RU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Квартира за 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3 000 000 </a:t>
            </a: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руб.</a:t>
            </a:r>
            <a:endParaRPr lang="en-US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1505057" y="1973326"/>
            <a:ext cx="533401" cy="351155"/>
          </a:xfrm>
          <a:custGeom>
            <a:avLst/>
            <a:gdLst/>
            <a:ahLst/>
            <a:cxnLst/>
            <a:rect l="l" t="t" r="r" b="b"/>
            <a:pathLst>
              <a:path w="533400" h="351154">
                <a:moveTo>
                  <a:pt x="533400" y="0"/>
                </a:moveTo>
                <a:lnTo>
                  <a:pt x="533400" y="350837"/>
                </a:lnTo>
                <a:lnTo>
                  <a:pt x="0" y="350837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9"/>
          <p:cNvSpPr/>
          <p:nvPr/>
        </p:nvSpPr>
        <p:spPr>
          <a:xfrm>
            <a:off x="1806122" y="2070100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139700" y="0"/>
                </a:moveTo>
                <a:lnTo>
                  <a:pt x="0" y="0"/>
                </a:lnTo>
                <a:lnTo>
                  <a:pt x="0" y="215900"/>
                </a:lnTo>
                <a:lnTo>
                  <a:pt x="139700" y="215900"/>
                </a:lnTo>
                <a:lnTo>
                  <a:pt x="1397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0"/>
          <p:cNvSpPr/>
          <p:nvPr/>
        </p:nvSpPr>
        <p:spPr>
          <a:xfrm>
            <a:off x="1615620" y="2007494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/>
          <p:cNvSpPr/>
          <p:nvPr/>
        </p:nvSpPr>
        <p:spPr>
          <a:xfrm>
            <a:off x="1475920" y="1740967"/>
            <a:ext cx="609600" cy="257464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9859" y="2374713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Участие в программе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86822" y="2898338"/>
            <a:ext cx="2337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Пример для </a:t>
            </a:r>
            <a:r>
              <a:rPr lang="ru-RU" sz="1600" b="1" i="1" dirty="0" smtClean="0">
                <a:solidFill>
                  <a:srgbClr val="C00000"/>
                </a:solidFill>
              </a:rPr>
              <a:t>одного</a:t>
            </a:r>
            <a:r>
              <a:rPr lang="ru-RU" sz="1600" i="1" dirty="0" smtClean="0"/>
              <a:t> </a:t>
            </a:r>
            <a:r>
              <a:rPr lang="ru-RU" sz="1600" i="1" dirty="0"/>
              <a:t>у</a:t>
            </a:r>
            <a:r>
              <a:rPr lang="ru-RU" sz="1600" i="1" dirty="0" smtClean="0"/>
              <a:t>частника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0244" y="2898338"/>
            <a:ext cx="2314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Пример участия </a:t>
            </a:r>
            <a:r>
              <a:rPr lang="ru-RU" sz="1600" b="1" i="1" dirty="0" smtClean="0">
                <a:solidFill>
                  <a:srgbClr val="C00000"/>
                </a:solidFill>
              </a:rPr>
              <a:t>двух</a:t>
            </a:r>
            <a:r>
              <a:rPr lang="ru-RU" sz="1600" i="1" dirty="0" smtClean="0"/>
              <a:t> членов семьи</a:t>
            </a:r>
            <a:endParaRPr lang="ru-RU" sz="16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906000" y="2915757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Классическая ипотека</a:t>
            </a:r>
          </a:p>
        </p:txBody>
      </p:sp>
      <p:grpSp>
        <p:nvGrpSpPr>
          <p:cNvPr id="105" name="Группа 104"/>
          <p:cNvGrpSpPr/>
          <p:nvPr/>
        </p:nvGrpSpPr>
        <p:grpSpPr>
          <a:xfrm>
            <a:off x="457199" y="3886200"/>
            <a:ext cx="11502995" cy="2841341"/>
            <a:chOff x="457199" y="3962400"/>
            <a:chExt cx="11502995" cy="2841341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457199" y="3962400"/>
              <a:ext cx="37040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Первоначальный взнос руб.   </a:t>
              </a:r>
              <a:endParaRPr lang="ru-RU" dirty="0"/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4583244" y="3962400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850 000</a:t>
              </a:r>
              <a:endParaRPr lang="ru-RU" dirty="0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457202" y="4343400"/>
              <a:ext cx="25606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Сумма кредита, руб.   </a:t>
              </a:r>
              <a:endParaRPr lang="ru-RU" dirty="0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457201" y="4744515"/>
              <a:ext cx="37398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Срок кредита, лет  </a:t>
              </a:r>
              <a:endParaRPr lang="ru-RU" dirty="0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57201" y="5144625"/>
              <a:ext cx="35987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Ежемесячный платеж, руб.</a:t>
              </a:r>
              <a:endParaRPr lang="ru-RU" dirty="0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457200" y="5557984"/>
              <a:ext cx="37040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Процентные </a:t>
              </a:r>
              <a:r>
                <a:rPr lang="ru-RU" smtClean="0"/>
                <a:t>расходы 7% </a:t>
              </a:r>
              <a:r>
                <a:rPr lang="ru-RU" dirty="0" smtClean="0"/>
                <a:t>годовых, руб</a:t>
              </a:r>
              <a:r>
                <a:rPr lang="ru-RU" dirty="0"/>
                <a:t>.</a:t>
              </a:r>
            </a:p>
          </p:txBody>
        </p:sp>
        <p:sp>
          <p:nvSpPr>
            <p:cNvPr id="112" name="object 13"/>
            <p:cNvSpPr/>
            <p:nvPr/>
          </p:nvSpPr>
          <p:spPr>
            <a:xfrm>
              <a:off x="6637337" y="6158251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13" name="object 14"/>
            <p:cNvSpPr/>
            <p:nvPr/>
          </p:nvSpPr>
          <p:spPr>
            <a:xfrm>
              <a:off x="6614796" y="6068436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14" name="object 13"/>
            <p:cNvSpPr/>
            <p:nvPr/>
          </p:nvSpPr>
          <p:spPr>
            <a:xfrm>
              <a:off x="6637337" y="4988664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15" name="object 14"/>
            <p:cNvSpPr/>
            <p:nvPr/>
          </p:nvSpPr>
          <p:spPr>
            <a:xfrm>
              <a:off x="6614796" y="4898850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16" name="object 13"/>
            <p:cNvSpPr/>
            <p:nvPr/>
          </p:nvSpPr>
          <p:spPr>
            <a:xfrm>
              <a:off x="6637337" y="5343054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17" name="object 14"/>
            <p:cNvSpPr/>
            <p:nvPr/>
          </p:nvSpPr>
          <p:spPr>
            <a:xfrm>
              <a:off x="6614796" y="5253240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18" name="object 13"/>
            <p:cNvSpPr/>
            <p:nvPr/>
          </p:nvSpPr>
          <p:spPr>
            <a:xfrm>
              <a:off x="6637337" y="5756413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19" name="object 14"/>
            <p:cNvSpPr/>
            <p:nvPr/>
          </p:nvSpPr>
          <p:spPr>
            <a:xfrm>
              <a:off x="6614796" y="5666599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457199" y="5957355"/>
              <a:ext cx="3842141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i="1" dirty="0" smtClean="0"/>
            </a:p>
            <a:p>
              <a:r>
                <a:rPr lang="ru-RU" i="1" dirty="0" smtClean="0"/>
                <a:t>Суммарные расходы, руб.</a:t>
              </a:r>
            </a:p>
            <a:p>
              <a:r>
                <a:rPr lang="ru-RU" sz="1300" i="1" dirty="0" smtClean="0"/>
                <a:t>(взносы на вклад + расходы по кредиту)</a:t>
              </a:r>
              <a:endParaRPr lang="ru-RU" sz="1300" i="1" dirty="0"/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4596871" y="4418518"/>
              <a:ext cx="1426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2 150 </a:t>
              </a:r>
              <a:r>
                <a:rPr lang="ru-RU" b="1" dirty="0"/>
                <a:t>000 </a:t>
              </a:r>
              <a:endParaRPr lang="ru-RU" dirty="0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4581643" y="4818628"/>
              <a:ext cx="1002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20 </a:t>
              </a:r>
              <a:r>
                <a:rPr lang="ru-RU" b="1" dirty="0"/>
                <a:t>лет </a:t>
              </a:r>
              <a:endParaRPr lang="ru-RU" dirty="0"/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4574429" y="5232272"/>
              <a:ext cx="9877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16 700</a:t>
              </a:r>
              <a:endParaRPr lang="ru-RU" dirty="0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4598474" y="5616708"/>
              <a:ext cx="1426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1 850 </a:t>
              </a:r>
              <a:r>
                <a:rPr lang="ru-RU" b="1" dirty="0"/>
                <a:t>000</a:t>
              </a:r>
              <a:r>
                <a:rPr lang="ru-RU" dirty="0"/>
                <a:t> 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4598474" y="6031468"/>
              <a:ext cx="14269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endParaRPr lang="ru-RU" b="1" i="1" dirty="0" smtClean="0"/>
            </a:p>
            <a:p>
              <a:pPr algn="just"/>
              <a:r>
                <a:rPr lang="ru-RU" b="1" i="1" dirty="0" smtClean="0"/>
                <a:t>4 590 </a:t>
              </a:r>
              <a:r>
                <a:rPr lang="ru-RU" b="1" i="1" dirty="0"/>
                <a:t>000</a:t>
              </a:r>
              <a:r>
                <a:rPr lang="ru-RU" i="1" dirty="0"/>
                <a:t> </a:t>
              </a:r>
              <a:endParaRPr lang="ru-RU" dirty="0"/>
            </a:p>
          </p:txBody>
        </p:sp>
        <p:sp>
          <p:nvSpPr>
            <p:cNvPr id="126" name="object 13"/>
            <p:cNvSpPr/>
            <p:nvPr/>
          </p:nvSpPr>
          <p:spPr>
            <a:xfrm>
              <a:off x="6637337" y="4555900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27" name="object 14"/>
            <p:cNvSpPr/>
            <p:nvPr/>
          </p:nvSpPr>
          <p:spPr>
            <a:xfrm>
              <a:off x="6614796" y="4466086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28" name="object 13"/>
            <p:cNvSpPr/>
            <p:nvPr/>
          </p:nvSpPr>
          <p:spPr>
            <a:xfrm>
              <a:off x="9685337" y="6140450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29" name="object 14"/>
            <p:cNvSpPr/>
            <p:nvPr/>
          </p:nvSpPr>
          <p:spPr>
            <a:xfrm>
              <a:off x="9662796" y="6050635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30" name="object 13"/>
            <p:cNvSpPr/>
            <p:nvPr/>
          </p:nvSpPr>
          <p:spPr>
            <a:xfrm>
              <a:off x="9685337" y="4970863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31" name="object 14"/>
            <p:cNvSpPr/>
            <p:nvPr/>
          </p:nvSpPr>
          <p:spPr>
            <a:xfrm>
              <a:off x="9662796" y="4881049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32" name="object 13"/>
            <p:cNvSpPr/>
            <p:nvPr/>
          </p:nvSpPr>
          <p:spPr>
            <a:xfrm>
              <a:off x="9685337" y="5325253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33" name="object 14"/>
            <p:cNvSpPr/>
            <p:nvPr/>
          </p:nvSpPr>
          <p:spPr>
            <a:xfrm>
              <a:off x="9662796" y="5235439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34" name="object 13"/>
            <p:cNvSpPr/>
            <p:nvPr/>
          </p:nvSpPr>
          <p:spPr>
            <a:xfrm>
              <a:off x="9685337" y="5738612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35" name="object 14"/>
            <p:cNvSpPr/>
            <p:nvPr/>
          </p:nvSpPr>
          <p:spPr>
            <a:xfrm>
              <a:off x="9662796" y="5648798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36" name="object 13"/>
            <p:cNvSpPr/>
            <p:nvPr/>
          </p:nvSpPr>
          <p:spPr>
            <a:xfrm>
              <a:off x="9685337" y="4538099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37" name="object 14"/>
            <p:cNvSpPr/>
            <p:nvPr/>
          </p:nvSpPr>
          <p:spPr>
            <a:xfrm>
              <a:off x="9662796" y="4448285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10395342" y="4388804"/>
              <a:ext cx="15648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3 000 000 </a:t>
              </a:r>
              <a:endParaRPr lang="ru-RU" dirty="0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10449043" y="4788914"/>
              <a:ext cx="1002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30 </a:t>
              </a:r>
              <a:r>
                <a:rPr lang="ru-RU" b="1" dirty="0"/>
                <a:t>лет </a:t>
              </a:r>
              <a:endParaRPr lang="ru-RU" dirty="0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10445836" y="5202558"/>
              <a:ext cx="1061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20 000</a:t>
              </a:r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10461866" y="5586994"/>
              <a:ext cx="1353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4 185 000</a:t>
              </a:r>
              <a:endParaRPr lang="ru-RU" dirty="0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10461866" y="6001754"/>
              <a:ext cx="13532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endParaRPr lang="ru-RU" b="1" i="1" dirty="0" smtClean="0"/>
            </a:p>
            <a:p>
              <a:pPr algn="just"/>
              <a:r>
                <a:rPr lang="ru-RU" b="1" i="1" dirty="0" smtClean="0"/>
                <a:t>7 185 </a:t>
              </a:r>
              <a:r>
                <a:rPr lang="ru-RU" b="1" i="1" dirty="0"/>
                <a:t>000</a:t>
              </a:r>
            </a:p>
          </p:txBody>
        </p:sp>
        <p:sp>
          <p:nvSpPr>
            <p:cNvPr id="143" name="object 13"/>
            <p:cNvSpPr/>
            <p:nvPr/>
          </p:nvSpPr>
          <p:spPr>
            <a:xfrm>
              <a:off x="6651941" y="4099782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44" name="object 14"/>
            <p:cNvSpPr/>
            <p:nvPr/>
          </p:nvSpPr>
          <p:spPr>
            <a:xfrm>
              <a:off x="6629400" y="4009968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45" name="object 13"/>
            <p:cNvSpPr/>
            <p:nvPr/>
          </p:nvSpPr>
          <p:spPr>
            <a:xfrm>
              <a:off x="9685337" y="4083050"/>
              <a:ext cx="198121" cy="107950"/>
            </a:xfrm>
            <a:custGeom>
              <a:avLst/>
              <a:gdLst/>
              <a:ahLst/>
              <a:cxnLst/>
              <a:rect l="l" t="t" r="r" b="b"/>
              <a:pathLst>
                <a:path w="198119" h="107950">
                  <a:moveTo>
                    <a:pt x="197561" y="0"/>
                  </a:moveTo>
                  <a:lnTo>
                    <a:pt x="197561" y="107721"/>
                  </a:lnTo>
                  <a:lnTo>
                    <a:pt x="0" y="107721"/>
                  </a:lnTo>
                  <a:lnTo>
                    <a:pt x="0" y="0"/>
                  </a:lnTo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46" name="object 14"/>
            <p:cNvSpPr/>
            <p:nvPr/>
          </p:nvSpPr>
          <p:spPr>
            <a:xfrm>
              <a:off x="9662796" y="3993236"/>
              <a:ext cx="243204" cy="91440"/>
            </a:xfrm>
            <a:custGeom>
              <a:avLst/>
              <a:gdLst/>
              <a:ahLst/>
              <a:cxnLst/>
              <a:rect l="l" t="t" r="r" b="b"/>
              <a:pathLst>
                <a:path w="243205" h="91439">
                  <a:moveTo>
                    <a:pt x="121577" y="34188"/>
                  </a:moveTo>
                  <a:lnTo>
                    <a:pt x="19291" y="91173"/>
                  </a:lnTo>
                  <a:lnTo>
                    <a:pt x="0" y="91173"/>
                  </a:lnTo>
                  <a:lnTo>
                    <a:pt x="0" y="66687"/>
                  </a:lnTo>
                  <a:lnTo>
                    <a:pt x="121577" y="0"/>
                  </a:lnTo>
                  <a:lnTo>
                    <a:pt x="243154" y="66687"/>
                  </a:lnTo>
                  <a:lnTo>
                    <a:pt x="243154" y="91173"/>
                  </a:lnTo>
                  <a:lnTo>
                    <a:pt x="223862" y="91173"/>
                  </a:lnTo>
                  <a:lnTo>
                    <a:pt x="121577" y="34188"/>
                  </a:lnTo>
                  <a:close/>
                </a:path>
              </a:pathLst>
            </a:custGeom>
            <a:ln w="15201">
              <a:solidFill>
                <a:srgbClr val="33BCDD"/>
              </a:solidFill>
            </a:ln>
          </p:spPr>
          <p:txBody>
            <a:bodyPr wrap="square" lIns="0" tIns="0" rIns="0" bIns="0" rtlCol="0"/>
            <a:lstStyle/>
            <a:p>
              <a:pPr algn="just"/>
              <a:endParaRPr dirty="0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7721071" y="4418518"/>
              <a:ext cx="1426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/>
                <a:t>1 </a:t>
              </a:r>
              <a:r>
                <a:rPr lang="ru-RU" b="1" dirty="0" smtClean="0"/>
                <a:t>300 </a:t>
              </a:r>
              <a:r>
                <a:rPr lang="ru-RU" b="1" dirty="0"/>
                <a:t>000 </a:t>
              </a:r>
              <a:endParaRPr lang="ru-RU" dirty="0"/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7652142" y="4818628"/>
              <a:ext cx="1109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>
                  <a:solidFill>
                    <a:srgbClr val="00B050"/>
                  </a:solidFill>
                </a:rPr>
                <a:t>10 лет 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149" name="Прямоугольник 148"/>
            <p:cNvSpPr/>
            <p:nvPr/>
          </p:nvSpPr>
          <p:spPr>
            <a:xfrm>
              <a:off x="7702636" y="5232272"/>
              <a:ext cx="1061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00B050"/>
                  </a:solidFill>
                </a:rPr>
                <a:t>15 100</a:t>
              </a:r>
              <a:r>
                <a:rPr lang="ru-RU" dirty="0" smtClean="0">
                  <a:solidFill>
                    <a:srgbClr val="00B050"/>
                  </a:solidFill>
                </a:rPr>
                <a:t> 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7711453" y="5616708"/>
              <a:ext cx="12073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00B050"/>
                  </a:solidFill>
                </a:rPr>
                <a:t>511 </a:t>
              </a:r>
              <a:r>
                <a:rPr lang="ru-RU" b="1" dirty="0">
                  <a:solidFill>
                    <a:srgbClr val="00B050"/>
                  </a:solidFill>
                </a:rPr>
                <a:t>000</a:t>
              </a:r>
              <a:r>
                <a:rPr lang="ru-RU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7722674" y="6019800"/>
              <a:ext cx="14269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endParaRPr lang="ru-RU" b="1" i="1" dirty="0" smtClean="0">
                <a:solidFill>
                  <a:srgbClr val="00B050"/>
                </a:solidFill>
              </a:endParaRPr>
            </a:p>
            <a:p>
              <a:pPr algn="just"/>
              <a:r>
                <a:rPr lang="ru-RU" b="1" i="1" dirty="0" smtClean="0">
                  <a:solidFill>
                    <a:srgbClr val="00B050"/>
                  </a:solidFill>
                </a:rPr>
                <a:t>2 990 </a:t>
              </a:r>
              <a:r>
                <a:rPr lang="ru-RU" b="1" i="1" dirty="0">
                  <a:solidFill>
                    <a:srgbClr val="00B050"/>
                  </a:solidFill>
                </a:rPr>
                <a:t>000</a:t>
              </a:r>
              <a:r>
                <a:rPr lang="ru-RU" i="1" dirty="0">
                  <a:solidFill>
                    <a:srgbClr val="00B050"/>
                  </a:solidFill>
                </a:rPr>
                <a:t> 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7718664" y="3962400"/>
              <a:ext cx="1353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/>
                <a:t>1 700 000</a:t>
              </a:r>
              <a:endParaRPr lang="ru-RU" dirty="0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10432096" y="3962400"/>
              <a:ext cx="570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>
                  <a:solidFill>
                    <a:srgbClr val="C00000"/>
                  </a:solidFill>
                </a:rPr>
                <a:t>нет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1448">
            <a:off x="7244423" y="4590359"/>
            <a:ext cx="2231723" cy="239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6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 build="allAtOnce"/>
      <p:bldP spid="13" grpId="0"/>
      <p:bldP spid="14" grpId="0" build="allAtOnce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9034</TotalTime>
  <Words>538</Words>
  <Application>Microsoft Office PowerPoint</Application>
  <PresentationFormat>Широкоэкранный</PresentationFormat>
  <Paragraphs>141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Noto Sans</vt:lpstr>
      <vt:lpstr>Times New Roman</vt:lpstr>
      <vt:lpstr>Trebuchet MS</vt:lpstr>
      <vt:lpstr>Tw Cen MT</vt:lpstr>
      <vt:lpstr>Verdana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Расчет кредита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Презентацья</dc:title>
  <dc:creator>maria geman</dc:creator>
  <cp:lastModifiedBy>Нерсесьян Златислава</cp:lastModifiedBy>
  <cp:revision>173</cp:revision>
  <cp:lastPrinted>2020-06-18T13:45:09Z</cp:lastPrinted>
  <dcterms:created xsi:type="dcterms:W3CDTF">2019-09-05T14:49:38Z</dcterms:created>
  <dcterms:modified xsi:type="dcterms:W3CDTF">2022-10-19T11:56:19Z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2019-09-05T00:00:00Z</vt:filetime>
  </property>
</Properties>
</file>